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5ff4691ebfb40d4" /><Relationship Type="http://schemas.openxmlformats.org/officeDocument/2006/relationships/extended-properties" Target="/docProps/app.xml" Id="R6ce32f204bdd4152" /><Relationship Type="http://schemas.openxmlformats.org/officeDocument/2006/relationships/officeDocument" Target="/ppt/presentation.xml" Id="Ra28f8a83eee64c0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17d7b4c1bd44746"/>
  </p:sldMasterIdLst>
  <p:notesMasterIdLst>
    <p:notesMasterId xmlns:r="http://schemas.openxmlformats.org/officeDocument/2006/relationships" r:id="R0c5ba46f2c754db3"/>
  </p:notesMasterIdLst>
  <p:sldIdLst>
    <p:sldId xmlns:r="http://schemas.openxmlformats.org/officeDocument/2006/relationships" id="256" r:id="Re30b6364c58d4471"/>
    <p:sldId xmlns:r="http://schemas.openxmlformats.org/officeDocument/2006/relationships" id="257" r:id="Rcfbca8398ca14583"/>
    <p:sldId xmlns:r="http://schemas.openxmlformats.org/officeDocument/2006/relationships" id="258" r:id="R470bbdee8a42420d"/>
    <p:sldId xmlns:r="http://schemas.openxmlformats.org/officeDocument/2006/relationships" id="259" r:id="R01b5229cf4014e60"/>
    <p:sldId xmlns:r="http://schemas.openxmlformats.org/officeDocument/2006/relationships" id="260" r:id="Rfebf499a20d8449d"/>
    <p:sldId xmlns:r="http://schemas.openxmlformats.org/officeDocument/2006/relationships" id="261" r:id="Rf5880ec914c74f48"/>
    <p:sldId xmlns:r="http://schemas.openxmlformats.org/officeDocument/2006/relationships" id="262" r:id="R995ba54186d44cba"/>
    <p:sldId xmlns:r="http://schemas.openxmlformats.org/officeDocument/2006/relationships" id="263" r:id="Re150d51a38e5482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a7dc1b6b2f14c01" /><Relationship Type="http://schemas.openxmlformats.org/officeDocument/2006/relationships/slideMaster" Target="/ppt/slideMasters/slideMaster1.xml" Id="R217d7b4c1bd44746" /><Relationship Type="http://schemas.openxmlformats.org/officeDocument/2006/relationships/notesMaster" Target="/ppt/notesMasters/notesMaster1.xml" Id="R0c5ba46f2c754db3" /><Relationship Type="http://schemas.openxmlformats.org/officeDocument/2006/relationships/presProps" Target="/ppt/presProps.xml" Id="Rd2abb2bfac7d4e05" /><Relationship Type="http://schemas.openxmlformats.org/officeDocument/2006/relationships/tableStyles" Target="/ppt/tableStyles.xml" Id="R3c7159cc45754093" /><Relationship Type="http://schemas.openxmlformats.org/officeDocument/2006/relationships/slide" Target="/ppt/slides/slide1.xml" Id="Re30b6364c58d4471" /><Relationship Type="http://schemas.openxmlformats.org/officeDocument/2006/relationships/slide" Target="/ppt/slides/slide2.xml" Id="Rcfbca8398ca14583" /><Relationship Type="http://schemas.openxmlformats.org/officeDocument/2006/relationships/slide" Target="/ppt/slides/slide3.xml" Id="R470bbdee8a42420d" /><Relationship Type="http://schemas.openxmlformats.org/officeDocument/2006/relationships/slide" Target="/ppt/slides/slide4.xml" Id="R01b5229cf4014e60" /><Relationship Type="http://schemas.openxmlformats.org/officeDocument/2006/relationships/slide" Target="/ppt/slides/slide5.xml" Id="Rfebf499a20d8449d" /><Relationship Type="http://schemas.openxmlformats.org/officeDocument/2006/relationships/slide" Target="/ppt/slides/slide6.xml" Id="Rf5880ec914c74f48" /><Relationship Type="http://schemas.openxmlformats.org/officeDocument/2006/relationships/slide" Target="/ppt/slides/slide7.xml" Id="R995ba54186d44cba" /><Relationship Type="http://schemas.openxmlformats.org/officeDocument/2006/relationships/slide" Target="/ppt/slides/slide8.xml" Id="Re150d51a38e5482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0bdb5ded3694b4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8f3190e8c054d3e" /><Relationship Type="http://schemas.openxmlformats.org/officeDocument/2006/relationships/notesMaster" Target="/ppt/notesMasters/notesMaster1.xml" Id="R8249003cd11c486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0c2a6668b674d09" /><Relationship Type="http://schemas.openxmlformats.org/officeDocument/2006/relationships/notesMaster" Target="/ppt/notesMasters/notesMaster1.xml" Id="R97f513dddf6b43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c22da16855a4e4f" /><Relationship Type="http://schemas.openxmlformats.org/officeDocument/2006/relationships/notesMaster" Target="/ppt/notesMasters/notesMaster1.xml" Id="Rc6c70f1972c1440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916b595c58441d0" /><Relationship Type="http://schemas.openxmlformats.org/officeDocument/2006/relationships/notesMaster" Target="/ppt/notesMasters/notesMaster1.xml" Id="R10c98e83b9e9414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f2cb647387247ca" /><Relationship Type="http://schemas.openxmlformats.org/officeDocument/2006/relationships/notesMaster" Target="/ppt/notesMasters/notesMaster1.xml" Id="Rc443fd8fa0654b8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389e95a277d4608" /><Relationship Type="http://schemas.openxmlformats.org/officeDocument/2006/relationships/notesMaster" Target="/ppt/notesMasters/notesMaster1.xml" Id="R43c6d585e17f4ef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7cae8f7152347a4" /><Relationship Type="http://schemas.openxmlformats.org/officeDocument/2006/relationships/notesMaster" Target="/ppt/notesMasters/notesMaster1.xml" Id="R9fba79e32864479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3c3ad0f80d54079" /><Relationship Type="http://schemas.openxmlformats.org/officeDocument/2006/relationships/notesMaster" Target="/ppt/notesMasters/notesMaster1.xml" Id="R3136be8960d94f2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97add116854eb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703a44340b44acd" /><Relationship Type="http://schemas.openxmlformats.org/officeDocument/2006/relationships/slideLayout" Target="/ppt/slideLayouts/slideLayout1.xml" Id="R37cfb12a3aca411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7cfb12a3aca411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3f5deab92c4d48" /><Relationship Type="http://schemas.openxmlformats.org/officeDocument/2006/relationships/image" Target="/ppt/media/image.png" Id="Rbafe5c99a2fc474f" /><Relationship Type="http://schemas.openxmlformats.org/officeDocument/2006/relationships/notesSlide" Target="/ppt/notesSlides/notesSlide1.xml" Id="R1e5d7af6242d4c0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98ac026acd43ea" /><Relationship Type="http://schemas.openxmlformats.org/officeDocument/2006/relationships/image" Target="/ppt/media/image2.png" Id="R8d30b03526b04952" /><Relationship Type="http://schemas.openxmlformats.org/officeDocument/2006/relationships/image" Target="/ppt/media/image3.png" Id="R4051e2678ebb4680" /><Relationship Type="http://schemas.openxmlformats.org/officeDocument/2006/relationships/notesSlide" Target="/ppt/notesSlides/notesSlide2.xml" Id="R8d09e07470ef47c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e14ccdefd441f9" /><Relationship Type="http://schemas.openxmlformats.org/officeDocument/2006/relationships/image" Target="/ppt/media/image4.png" Id="R260238757c3c4405" /><Relationship Type="http://schemas.openxmlformats.org/officeDocument/2006/relationships/notesSlide" Target="/ppt/notesSlides/notesSlide3.xml" Id="R53fc6039fce744f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65b5a7316d471a" /><Relationship Type="http://schemas.openxmlformats.org/officeDocument/2006/relationships/notesSlide" Target="/ppt/notesSlides/notesSlide4.xml" Id="Ra79dda2a53584fd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4fdef54dbc4c3b" /><Relationship Type="http://schemas.openxmlformats.org/officeDocument/2006/relationships/image" Target="/ppt/media/image5.png" Id="Ref0f802528174e25" /><Relationship Type="http://schemas.openxmlformats.org/officeDocument/2006/relationships/notesSlide" Target="/ppt/notesSlides/notesSlide5.xml" Id="R866d5714151f48a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f8c229d9ec4b37" /><Relationship Type="http://schemas.openxmlformats.org/officeDocument/2006/relationships/image" Target="/ppt/media/image6.png" Id="R9be0ca85307b47c4" /><Relationship Type="http://schemas.openxmlformats.org/officeDocument/2006/relationships/notesSlide" Target="/ppt/notesSlides/notesSlide6.xml" Id="R83aee4f45df841e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7db871c1194739" /><Relationship Type="http://schemas.openxmlformats.org/officeDocument/2006/relationships/image" Target="/ppt/media/image7.png" Id="R640c864569c044ab" /><Relationship Type="http://schemas.openxmlformats.org/officeDocument/2006/relationships/notesSlide" Target="/ppt/notesSlides/notesSlide7.xml" Id="R82ca484ad07d48a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207a47e19d4e01" /><Relationship Type="http://schemas.openxmlformats.org/officeDocument/2006/relationships/notesSlide" Target="/ppt/notesSlides/notesSlide8.xml" Id="R329b254e0ed547a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E3C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fe5c99a2fc474f"/>
          <a:srcRect xmlns:a="http://schemas.openxmlformats.org/drawingml/2006/main" l="17639" t="0" r="1763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457200"/>
            <a:ext cx="6572250" cy="5715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2DD382-1C41-4165-9B1E-C4484ADAA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590550"/>
            <a:ext cx="3714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950" b="1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4950" b="1">
                <a:solidFill>
                  <a:srgbClr val="483A41"/>
                </a:solidFill>
                <a:latin typeface="SimSun"/>
                <a:ea typeface="SimSun"/>
                <a:cs typeface="SimSun"/>
              </a:rPr>
              <a:t>彩埕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B26D8D-5185-443F-AF80-54DFDDB6D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952625"/>
            <a:ext cx="3619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36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让颜色成为</a:t>
            </a:r>
          </a:p>
          <a:p xmlns:a="http://schemas.openxmlformats.org/drawingml/2006/main">
            <a:pPr>
              <a:buNone/>
              <a:defRPr sz="36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36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相遇的地方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E810FA-4C8A-441C-8C9B-9997AE425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4895850"/>
            <a:ext cx="3619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公共艺术与空间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164577-C729-483B-B432-F1F86EDE1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71B98F-2901-4B8E-BCE1-8A7A8F9A5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14802246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E3C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30b03526b04952"/>
          <a:srcRect xmlns:a="http://schemas.openxmlformats.org/drawingml/2006/main" l="24930" t="0" r="2493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122497-CAE2-4A69-A503-F6E4E8424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14350"/>
            <a:ext cx="2286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05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705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74747C-E667-4091-A05E-19604B62E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14550"/>
            <a:ext cx="54768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3900" b="1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D62BBC-4F63-4ACE-B060-29CC6A041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857625"/>
            <a:ext cx="5476875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6FD161-BBB8-47D8-B9D2-62434BE8A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936BF9-B09D-44BA-BBA9-73DDD2A8C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F2934F-A785-4277-9807-C1B08B615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3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99FC78-08CA-45B7-983F-A99436556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75343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75343"/>
                </a:solidFill>
                <a:latin typeface="SimSun"/>
                <a:ea typeface="SimSun"/>
                <a:cs typeface="SimSun"/>
              </a:rPr>
              <a:t>彩埕展示提案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4E9D1C-DCAA-4472-9683-52369A6FC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6C273E-527A-473D-9351-7B476269E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21E035-D6BA-49F8-9F4E-F67257060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483A41"/>
                </a:solidFill>
                <a:latin typeface="SimSun"/>
                <a:ea typeface="SimSun"/>
                <a:cs typeface="SimSun"/>
              </a:rPr>
              <a:t>让颜色，成为相遇的地方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7951B6-AC32-4976-95FF-814306568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75343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75343"/>
                </a:solidFill>
                <a:latin typeface="SimSun"/>
                <a:ea typeface="SimSun"/>
                <a:cs typeface="SimSun"/>
              </a:rPr>
              <a:t>彩埕 / 色场与公共空间视觉提案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51e2678ebb4680"/>
          <a:stretch xmlns:a="http://schemas.openxmlformats.org/drawingml/2006/main"/>
        </p:blipFill>
        <p:spPr>
          <a:xfrm xmlns:a="http://schemas.openxmlformats.org/drawingml/2006/main">
            <a:off x="1519238" y="2562225"/>
            <a:ext cx="5286375" cy="352425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190461-10CD-49D6-BEF3-B90353D0A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809875"/>
            <a:ext cx="3305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475" b="1">
                <a:solidFill>
                  <a:srgbClr val="483A41"/>
                </a:solidFill>
                <a:latin typeface="SimSun"/>
                <a:ea typeface="SimSun"/>
                <a:cs typeface="SimSun"/>
              </a:rPr>
              <a:t>色场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AC30ED-DF5C-452D-AA14-EE877322A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457575"/>
            <a:ext cx="33051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烟蓝、赭粉与暖赭，</a:t>
            </a:r>
          </a:p>
          <a:p xmlns:a="http://schemas.openxmlformats.org/drawingml/2006/main">
            <a:pPr>
              <a:defRPr sz="187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形成温和的层次。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A70441-2D11-4C48-826D-17A978747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552950"/>
            <a:ext cx="3305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475" b="1">
                <a:solidFill>
                  <a:srgbClr val="483A41"/>
                </a:solidFill>
                <a:latin typeface="SimSun"/>
                <a:ea typeface="SimSun"/>
                <a:cs typeface="SimSun"/>
              </a:rPr>
              <a:t>停留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9BD06B-74CE-40D8-BAA9-10D5114C5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5200650"/>
            <a:ext cx="33051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让人愿意靠近，</a:t>
            </a:r>
          </a:p>
          <a:p xmlns:a="http://schemas.openxmlformats.org/drawingml/2006/main">
            <a:pPr>
              <a:defRPr sz="187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在颜色之间停一停。</a:t>
            </a:r>
          </a:p>
        </p:txBody>
      </p:sp>
    </p:spTree>
    <p:extLst>
      <p:ext uri="{BB962C8B-B14F-4D97-AF65-F5344CB8AC3E}">
        <p14:creationId xmlns:p14="http://schemas.microsoft.com/office/powerpoint/2010/main" val="18087050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E3C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DD979D-F17E-45A9-90C2-07DB0DA72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4425" b="1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3C47F5-3B83-4A14-9116-4E81DBC30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0238757c3c4405"/>
          <a:srcRect xmlns:a="http://schemas.openxmlformats.org/drawingml/2006/main" l="0" t="31619" r="0" b="316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75DB13-2416-4136-8E71-E34ACFF13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4ABFF0-02F3-458B-BD21-804FE2D35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C22F22-E1C4-4AE1-B958-4F90760A9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3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240402-6A60-4924-83FA-164A50B99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75343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75343"/>
                </a:solidFill>
                <a:latin typeface="SimSun"/>
                <a:ea typeface="SimSun"/>
                <a:cs typeface="SimSun"/>
              </a:rPr>
              <a:t>彩埕展示提案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A0EF0F-1654-47C2-AB7D-8A4F5A0D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FD3D4F-BA7D-411F-A86D-699872D87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382345-5467-4C3B-811A-DECDEFD1D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483A41"/>
                </a:solidFill>
                <a:latin typeface="SimSun"/>
                <a:ea typeface="SimSun"/>
                <a:cs typeface="SimSun"/>
              </a:rPr>
              <a:t>边缘不齐，关系清楚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9E18D0-B6E6-4231-85F0-7CE52F0DC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75343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75343"/>
                </a:solidFill>
                <a:latin typeface="SimSun"/>
                <a:ea typeface="SimSun"/>
                <a:cs typeface="SimSun"/>
              </a:rPr>
              <a:t>色块结构的平面设计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A4BCE5-7225-4E5A-9A35-BE7BCE93E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4270534" cy="2672334"/>
          </a:xfrm>
          <a:custGeom xmlns:a="http://schemas.openxmlformats.org/drawingml/2006/main">
            <a:pathLst>
              <a:path w="4270534" h="2672334">
                <a:moveTo>
                  <a:pt x="0" y="0"/>
                </a:moveTo>
                <a:lnTo>
                  <a:pt x="4270534" y="0"/>
                </a:lnTo>
                <a:lnTo>
                  <a:pt x="3640455" y="2067878"/>
                </a:lnTo>
                <a:lnTo>
                  <a:pt x="1330166" y="2672334"/>
                </a:lnTo>
                <a:lnTo>
                  <a:pt x="0" y="1558861"/>
                </a:lnTo>
                <a:close/>
              </a:path>
            </a:pathLst>
          </a:custGeom>
          <a:solidFill xmlns:a="http://schemas.openxmlformats.org/drawingml/2006/main">
            <a:srgbClr val="82999D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F0AAA6-0325-4366-BF60-32F971C7A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9536" y="2657475"/>
            <a:ext cx="3710464" cy="3181350"/>
          </a:xfrm>
          <a:custGeom xmlns:a="http://schemas.openxmlformats.org/drawingml/2006/main">
            <a:pathLst>
              <a:path w="3710464" h="3181350">
                <a:moveTo>
                  <a:pt x="980122" y="0"/>
                </a:moveTo>
                <a:lnTo>
                  <a:pt x="3710464" y="0"/>
                </a:lnTo>
                <a:lnTo>
                  <a:pt x="3710464" y="3181350"/>
                </a:lnTo>
                <a:lnTo>
                  <a:pt x="1680210" y="3181350"/>
                </a:lnTo>
                <a:lnTo>
                  <a:pt x="0" y="1558861"/>
                </a:lnTo>
                <a:close/>
              </a:path>
            </a:pathLst>
          </a:custGeom>
          <a:solidFill xmlns:a="http://schemas.openxmlformats.org/drawingml/2006/main">
            <a:srgbClr val="CF9D8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4105B7-CA13-43FC-A5B1-25F3CAF7A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20896"/>
            <a:ext cx="5040630" cy="1717929"/>
          </a:xfrm>
          <a:custGeom xmlns:a="http://schemas.openxmlformats.org/drawingml/2006/main">
            <a:pathLst>
              <a:path w="5040630" h="1717929">
                <a:moveTo>
                  <a:pt x="0" y="381762"/>
                </a:moveTo>
                <a:lnTo>
                  <a:pt x="3290411" y="0"/>
                </a:lnTo>
                <a:lnTo>
                  <a:pt x="5040630" y="1717929"/>
                </a:lnTo>
                <a:lnTo>
                  <a:pt x="0" y="1717929"/>
                </a:lnTo>
                <a:close/>
              </a:path>
            </a:pathLst>
          </a:custGeom>
          <a:solidFill xmlns:a="http://schemas.openxmlformats.org/drawingml/2006/main">
            <a:srgbClr val="C6A06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8F734A-79EF-4971-A8AF-79D1A41C5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038475"/>
            <a:ext cx="3371850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蓝色退后，</a:t>
            </a:r>
          </a:p>
          <a:p xmlns:a="http://schemas.openxmlformats.org/drawingml/2006/main">
            <a:pPr>
              <a:defRPr sz="24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赭色承接，</a:t>
            </a:r>
          </a:p>
          <a:p xmlns:a="http://schemas.openxmlformats.org/drawingml/2006/main">
            <a:pPr>
              <a:defRPr sz="24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粉色形成柔和转折。</a:t>
            </a:r>
          </a:p>
        </p:txBody>
      </p:sp>
    </p:spTree>
    <p:extLst>
      <p:ext uri="{BB962C8B-B14F-4D97-AF65-F5344CB8AC3E}">
        <p14:creationId xmlns:p14="http://schemas.microsoft.com/office/powerpoint/2010/main" val="7051689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E3C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3EBD91-8B0C-45BC-8593-B1063B755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323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0" b="0">
                <a:solidFill>
                  <a:srgbClr val="975343"/>
                </a:solidFill>
                <a:latin typeface="SimSun"/>
                <a:ea typeface="SimSun"/>
                <a:cs typeface="SimSun"/>
              </a:defRPr>
            </a:pPr>
            <a:r>
              <a:rPr sz="10500" b="0">
                <a:solidFill>
                  <a:srgbClr val="975343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A39261-D8F7-4A74-9E80-EE124B179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723900"/>
            <a:ext cx="695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3975" b="1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F837A7-3588-4D74-B55F-B3B8C5128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33625"/>
            <a:ext cx="685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02EBD9-B250-431B-B534-216D81D91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47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CF1EFC-05D0-4D15-A45B-F959A4065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C1C822-3834-4907-B49A-C80722E80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ACF28A-A601-4262-980E-1C6E50CB5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3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90C1AC-3FE5-49F8-B339-B411BF9B6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75343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75343"/>
                </a:solidFill>
                <a:latin typeface="SimSun"/>
                <a:ea typeface="SimSun"/>
                <a:cs typeface="SimSun"/>
              </a:rPr>
              <a:t>彩埕展示提案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823C4E-5312-4FDC-BC14-1A0BE00A8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87ECA4-4A46-4077-BD29-979D7C055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3EF670-C567-4CF7-A975-90073CB4E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483A41"/>
                </a:solidFill>
                <a:latin typeface="SimSun"/>
                <a:ea typeface="SimSun"/>
                <a:cs typeface="SimSun"/>
              </a:rPr>
              <a:t>让颜色，有不同的停留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613EC8-009E-4AA6-BA6A-A8B37A266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75343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75343"/>
                </a:solidFill>
                <a:latin typeface="SimSun"/>
                <a:ea typeface="SimSun"/>
                <a:cs typeface="SimSun"/>
              </a:rPr>
              <a:t>主题配色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4FAAAE-6877-493D-B59F-FAA12F80C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86050"/>
            <a:ext cx="3419475" cy="2390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999D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412F42-5BAF-465E-9A6B-A89F02B84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95925"/>
            <a:ext cx="3390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55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烟蓝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5DCBF8-9442-4E28-8FA0-61F2F4F0A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686050"/>
            <a:ext cx="3419475" cy="2390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9D8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6CCEBA-7CB5-422F-8E45-5B943430F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495925"/>
            <a:ext cx="3390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55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赭粉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8BC722-ADFC-4D22-BC7F-95327BEB9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686050"/>
            <a:ext cx="3419475" cy="2390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A06C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7940F0-E37E-485E-91D0-08148D330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5495925"/>
            <a:ext cx="3390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55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暖赭</a:t>
            </a:r>
          </a:p>
        </p:txBody>
      </p:sp>
    </p:spTree>
    <p:extLst>
      <p:ext uri="{BB962C8B-B14F-4D97-AF65-F5344CB8AC3E}">
        <p14:creationId xmlns:p14="http://schemas.microsoft.com/office/powerpoint/2010/main" val="20061796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E3C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0f802528174e25"/>
          <a:srcRect xmlns:a="http://schemas.openxmlformats.org/drawingml/2006/main" l="27090" t="0" r="2709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104CF3-3829-4417-87E6-0F9AE4BAA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9125"/>
            <a:ext cx="5953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00" b="1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4200" b="1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0A9DDC-288D-48B3-AD8B-219174001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86000"/>
            <a:ext cx="58102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4B58DD-68F0-4307-B79C-8D68360FD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0"/>
            <a:ext cx="581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58B96C-E71A-41CA-9E3A-EB677F1EE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446202-EAEF-4021-B179-994D7F529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9AA387-E8A6-44FE-8CCB-1ABB58BFA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3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B559F6-8584-4CCB-961D-BBAB4D973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75343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75343"/>
                </a:solidFill>
                <a:latin typeface="SimSun"/>
                <a:ea typeface="SimSun"/>
                <a:cs typeface="SimSun"/>
              </a:rPr>
              <a:t>彩埕展示提案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FCC112-E0E1-42CD-A816-FBE55388E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84059D-FCD3-46F0-AD6E-0D2A29666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5F8346-9CAF-4952-AEF7-39F07B047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483A41"/>
                </a:solidFill>
                <a:latin typeface="SimSun"/>
                <a:ea typeface="SimSun"/>
                <a:cs typeface="SimSun"/>
              </a:rPr>
              <a:t>从一面墙，到一本册子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167D89-E87C-4DD7-B20E-87377E218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75343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75343"/>
                </a:solidFill>
                <a:latin typeface="SimSun"/>
                <a:ea typeface="SimSun"/>
                <a:cs typeface="SimSun"/>
              </a:rPr>
              <a:t>封面与横幅的平面设计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BE5C7B-6EAB-4A73-8865-EB484832C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4210050" cy="3181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CDB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A4D0DD-0C77-40DE-812A-F07463C5E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1400270" cy="2672334"/>
          </a:xfrm>
          <a:custGeom xmlns:a="http://schemas.openxmlformats.org/drawingml/2006/main">
            <a:pathLst>
              <a:path w="1400270" h="2672334">
                <a:moveTo>
                  <a:pt x="0" y="0"/>
                </a:moveTo>
                <a:lnTo>
                  <a:pt x="1400270" y="0"/>
                </a:lnTo>
                <a:lnTo>
                  <a:pt x="1193673" y="2067878"/>
                </a:lnTo>
                <a:lnTo>
                  <a:pt x="436150" y="2672334"/>
                </a:lnTo>
                <a:lnTo>
                  <a:pt x="0" y="1558861"/>
                </a:lnTo>
                <a:close/>
              </a:path>
            </a:pathLst>
          </a:custGeom>
          <a:solidFill xmlns:a="http://schemas.openxmlformats.org/drawingml/2006/main">
            <a:srgbClr val="82999D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3545A8-7FC2-462C-8CE7-748A285DE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8022" y="2657475"/>
            <a:ext cx="1216628" cy="3181350"/>
          </a:xfrm>
          <a:custGeom xmlns:a="http://schemas.openxmlformats.org/drawingml/2006/main">
            <a:pathLst>
              <a:path w="1216628" h="3181350">
                <a:moveTo>
                  <a:pt x="321374" y="0"/>
                </a:moveTo>
                <a:lnTo>
                  <a:pt x="1216628" y="0"/>
                </a:lnTo>
                <a:lnTo>
                  <a:pt x="1216628" y="3181350"/>
                </a:lnTo>
                <a:lnTo>
                  <a:pt x="550926" y="3181350"/>
                </a:lnTo>
                <a:lnTo>
                  <a:pt x="0" y="1558861"/>
                </a:lnTo>
                <a:close/>
              </a:path>
            </a:pathLst>
          </a:custGeom>
          <a:solidFill xmlns:a="http://schemas.openxmlformats.org/drawingml/2006/main">
            <a:srgbClr val="CF9D8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54696A-AF97-4D76-9841-CF1513DD8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20896"/>
            <a:ext cx="1652778" cy="1717929"/>
          </a:xfrm>
          <a:custGeom xmlns:a="http://schemas.openxmlformats.org/drawingml/2006/main">
            <a:pathLst>
              <a:path w="1652778" h="1717929">
                <a:moveTo>
                  <a:pt x="0" y="381762"/>
                </a:moveTo>
                <a:lnTo>
                  <a:pt x="1078897" y="0"/>
                </a:lnTo>
                <a:lnTo>
                  <a:pt x="1652778" y="1717929"/>
                </a:lnTo>
                <a:lnTo>
                  <a:pt x="0" y="1717929"/>
                </a:lnTo>
                <a:close/>
              </a:path>
            </a:pathLst>
          </a:custGeom>
          <a:solidFill xmlns:a="http://schemas.openxmlformats.org/drawingml/2006/main">
            <a:srgbClr val="C6A06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FD3620-1DEC-46AA-9938-5D0124CDC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2990850"/>
            <a:ext cx="1476375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352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彩埕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F59489-90AD-4C2E-913E-E27490270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4181475"/>
            <a:ext cx="140970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颜色</a:t>
            </a:r>
          </a:p>
          <a:p xmlns:a="http://schemas.openxmlformats.org/drawingml/2006/main">
            <a:pPr>
              <a:defRPr sz="21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空间</a:t>
            </a:r>
          </a:p>
          <a:p xmlns:a="http://schemas.openxmlformats.org/drawingml/2006/main">
            <a:pPr>
              <a:defRPr sz="21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相遇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D34C7E-9020-44AB-8C1C-BD04D5B0C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2657475"/>
            <a:ext cx="600075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999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677531-3A7E-41BB-93A1-0D6B863E2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095625"/>
            <a:ext cx="54864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让颜色成为相遇的地方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04C020-15E3-40D2-9E5A-F4F5F5D6B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4657725"/>
            <a:ext cx="3660457" cy="992124"/>
          </a:xfrm>
          <a:custGeom xmlns:a="http://schemas.openxmlformats.org/drawingml/2006/main">
            <a:pathLst>
              <a:path w="3660457" h="992124">
                <a:moveTo>
                  <a:pt x="0" y="0"/>
                </a:moveTo>
                <a:lnTo>
                  <a:pt x="3660457" y="0"/>
                </a:lnTo>
                <a:lnTo>
                  <a:pt x="3120390" y="767715"/>
                </a:lnTo>
                <a:lnTo>
                  <a:pt x="1140143" y="992124"/>
                </a:lnTo>
                <a:lnTo>
                  <a:pt x="0" y="578739"/>
                </a:lnTo>
                <a:close/>
              </a:path>
            </a:pathLst>
          </a:custGeom>
          <a:solidFill xmlns:a="http://schemas.openxmlformats.org/drawingml/2006/main">
            <a:srgbClr val="82999D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B21850-59A3-4ED0-B0F5-940BF532E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7702" y="4657725"/>
            <a:ext cx="3180398" cy="1181100"/>
          </a:xfrm>
          <a:custGeom xmlns:a="http://schemas.openxmlformats.org/drawingml/2006/main">
            <a:pathLst>
              <a:path w="3180398" h="1181100">
                <a:moveTo>
                  <a:pt x="840105" y="0"/>
                </a:moveTo>
                <a:lnTo>
                  <a:pt x="3180398" y="0"/>
                </a:lnTo>
                <a:lnTo>
                  <a:pt x="3180398" y="1181100"/>
                </a:lnTo>
                <a:lnTo>
                  <a:pt x="1440180" y="1181100"/>
                </a:lnTo>
                <a:lnTo>
                  <a:pt x="0" y="578739"/>
                </a:lnTo>
                <a:close/>
              </a:path>
            </a:pathLst>
          </a:custGeom>
          <a:solidFill xmlns:a="http://schemas.openxmlformats.org/drawingml/2006/main">
            <a:srgbClr val="CF9D87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A508DE-7798-446B-8190-DAD4A2AD8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5201031"/>
            <a:ext cx="4320540" cy="637794"/>
          </a:xfrm>
          <a:custGeom xmlns:a="http://schemas.openxmlformats.org/drawingml/2006/main">
            <a:pathLst>
              <a:path w="4320540" h="637794">
                <a:moveTo>
                  <a:pt x="0" y="141732"/>
                </a:moveTo>
                <a:lnTo>
                  <a:pt x="2820352" y="0"/>
                </a:lnTo>
                <a:lnTo>
                  <a:pt x="4320540" y="637794"/>
                </a:lnTo>
                <a:lnTo>
                  <a:pt x="0" y="637794"/>
                </a:lnTo>
                <a:close/>
              </a:path>
            </a:pathLst>
          </a:custGeom>
          <a:solidFill xmlns:a="http://schemas.openxmlformats.org/drawingml/2006/main">
            <a:srgbClr val="C6A06C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25749022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E3C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90B3DA-53CA-4F48-A893-BB7DEAD91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75" b="1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4275" b="1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7CC61F-8DF5-4B98-A015-1A4349C74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71675"/>
            <a:ext cx="48577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32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e0ca85307b47c4"/>
          <a:srcRect xmlns:a="http://schemas.openxmlformats.org/drawingml/2006/main" l="9901" t="0" r="990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76CFAA-BB7D-4582-9E40-7C5CDD4C5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4857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DB06BC-687F-4340-9222-BA2ACCB8A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38912F-15EB-4737-BAAC-81C99D587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480F00-3388-4314-86E9-D768481CA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3C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2CF86E-7CAB-41C2-BE35-5CAB44D6F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75343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75343"/>
                </a:solidFill>
                <a:latin typeface="SimSun"/>
                <a:ea typeface="SimSun"/>
                <a:cs typeface="SimSun"/>
              </a:rPr>
              <a:t>彩埕展示提案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1098B3-A767-4ED7-B3E4-A9D38B6E8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BDFD4F-C9DE-45E2-941D-44A96DE77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06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48479F-F570-461C-860D-F99110AB2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483A41"/>
                </a:solidFill>
                <a:latin typeface="SimSun"/>
                <a:ea typeface="SimSun"/>
                <a:cs typeface="SimSun"/>
              </a:rPr>
              <a:t>留一个位置，愿意停下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AA1BF8-9786-4CF9-85FC-AAA3E8491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75343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75343"/>
                </a:solidFill>
                <a:latin typeface="SimSun"/>
                <a:ea typeface="SimSun"/>
                <a:cs typeface="SimSun"/>
              </a:rPr>
              <a:t>公共座席视觉示意 · 非施工实拍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C989AA-3DF8-4CFC-BFBF-85E851151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47950"/>
            <a:ext cx="4328636" cy="2664333"/>
          </a:xfrm>
          <a:custGeom xmlns:a="http://schemas.openxmlformats.org/drawingml/2006/main">
            <a:pathLst>
              <a:path w="4328636" h="2664333">
                <a:moveTo>
                  <a:pt x="0" y="0"/>
                </a:moveTo>
                <a:lnTo>
                  <a:pt x="4328636" y="0"/>
                </a:lnTo>
                <a:lnTo>
                  <a:pt x="3689985" y="2061686"/>
                </a:lnTo>
                <a:lnTo>
                  <a:pt x="1348264" y="2664333"/>
                </a:lnTo>
                <a:lnTo>
                  <a:pt x="0" y="1554194"/>
                </a:lnTo>
                <a:close/>
              </a:path>
            </a:pathLst>
          </a:custGeom>
          <a:solidFill xmlns:a="http://schemas.openxmlformats.org/drawingml/2006/main">
            <a:srgbClr val="82999D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8BD3D4-6B35-4B30-9F6F-575FF0419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4304" y="2647950"/>
            <a:ext cx="3760946" cy="3171825"/>
          </a:xfrm>
          <a:custGeom xmlns:a="http://schemas.openxmlformats.org/drawingml/2006/main">
            <a:pathLst>
              <a:path w="3760946" h="3171825">
                <a:moveTo>
                  <a:pt x="993458" y="0"/>
                </a:moveTo>
                <a:lnTo>
                  <a:pt x="3760946" y="0"/>
                </a:lnTo>
                <a:lnTo>
                  <a:pt x="3760946" y="3171825"/>
                </a:lnTo>
                <a:lnTo>
                  <a:pt x="1703070" y="3171825"/>
                </a:lnTo>
                <a:lnTo>
                  <a:pt x="0" y="1554194"/>
                </a:lnTo>
                <a:close/>
              </a:path>
            </a:pathLst>
          </a:custGeom>
          <a:solidFill xmlns:a="http://schemas.openxmlformats.org/drawingml/2006/main">
            <a:srgbClr val="CF9D8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60F27E-78F5-400A-82C2-59E600E07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06990"/>
            <a:ext cx="5109210" cy="1712786"/>
          </a:xfrm>
          <a:custGeom xmlns:a="http://schemas.openxmlformats.org/drawingml/2006/main">
            <a:pathLst>
              <a:path w="5109210" h="1712786">
                <a:moveTo>
                  <a:pt x="0" y="380619"/>
                </a:moveTo>
                <a:lnTo>
                  <a:pt x="3335179" y="0"/>
                </a:lnTo>
                <a:lnTo>
                  <a:pt x="5109210" y="1712786"/>
                </a:lnTo>
                <a:lnTo>
                  <a:pt x="0" y="1712786"/>
                </a:lnTo>
                <a:close/>
              </a:path>
            </a:pathLst>
          </a:custGeom>
          <a:solidFill xmlns:a="http://schemas.openxmlformats.org/drawingml/2006/main">
            <a:srgbClr val="C6A06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D0CECB-5C4B-4DC7-8D81-C77C2CFEC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657725"/>
            <a:ext cx="60579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3C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65207C-2A8A-413E-A592-8B99D1083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86325"/>
            <a:ext cx="22860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3C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205E46-A16B-4E4B-A37F-6A07ED1A6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886325"/>
            <a:ext cx="22860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3C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119B0B-B9A1-450A-92A4-CC7A0ED44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05150"/>
            <a:ext cx="33432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32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座席沿色块边缘展开，</a:t>
            </a:r>
          </a:p>
          <a:p xmlns:a="http://schemas.openxmlformats.org/drawingml/2006/main">
            <a:pPr>
              <a:defRPr sz="232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32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留出通行，</a:t>
            </a:r>
          </a:p>
          <a:p xmlns:a="http://schemas.openxmlformats.org/drawingml/2006/main">
            <a:pPr>
              <a:defRPr sz="232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32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也留出相遇。</a:t>
            </a:r>
          </a:p>
        </p:txBody>
      </p:sp>
    </p:spTree>
    <p:extLst>
      <p:ext uri="{BB962C8B-B14F-4D97-AF65-F5344CB8AC3E}">
        <p14:creationId xmlns:p14="http://schemas.microsoft.com/office/powerpoint/2010/main" val="7772101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E3C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0c864569c044ab"/>
          <a:srcRect xmlns:a="http://schemas.openxmlformats.org/drawingml/2006/main" l="24930" t="0" r="2493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E795B3-F916-4F05-8F93-BDD4B3883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14350"/>
            <a:ext cx="2286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05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705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DB9E2B-1B4E-4B63-B348-1E8B2592F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14550"/>
            <a:ext cx="54768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3900" b="1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B4E697-D82C-4327-B9E4-D4F8AD842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857625"/>
            <a:ext cx="5476875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A06C17-37F3-4CD9-A8CD-04A46C8B4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804743-C1BB-4DC1-B21B-828EC74F0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FD08D5-4661-4E98-BFF8-BC5F75E73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3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99D4C8-3D2D-4171-AC15-D457710B4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75343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75343"/>
                </a:solidFill>
                <a:latin typeface="SimSun"/>
                <a:ea typeface="SimSun"/>
                <a:cs typeface="SimSun"/>
              </a:rPr>
              <a:t>彩埕展示提案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955D4C-7801-4419-851C-740AEE50E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5FEEC8-EB72-41F7-89CB-BE596A672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07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91E1CF-B4E9-4564-BFBB-9741A53FC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483A41"/>
                </a:solidFill>
                <a:latin typeface="SimSun"/>
                <a:ea typeface="SimSun"/>
                <a:cs typeface="SimSun"/>
              </a:rPr>
              <a:t>文字与色块，各有呼吸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499CFA-8BC3-4FAB-B18C-E13E000F1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75343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75343"/>
                </a:solidFill>
                <a:latin typeface="SimSun"/>
                <a:ea typeface="SimSun"/>
                <a:cs typeface="SimSun"/>
              </a:rPr>
              <a:t>主题海报平面设计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4D50B1-8025-4866-BACF-D907DAF86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10839450" cy="3181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CDB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1EA212-6AAE-4A7A-97A2-8693D2A96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2657475"/>
            <a:ext cx="3265360" cy="2672334"/>
          </a:xfrm>
          <a:custGeom xmlns:a="http://schemas.openxmlformats.org/drawingml/2006/main">
            <a:pathLst>
              <a:path w="3265360" h="2672334">
                <a:moveTo>
                  <a:pt x="0" y="0"/>
                </a:moveTo>
                <a:lnTo>
                  <a:pt x="3265360" y="0"/>
                </a:lnTo>
                <a:lnTo>
                  <a:pt x="2783586" y="2067878"/>
                </a:lnTo>
                <a:lnTo>
                  <a:pt x="1017079" y="2672334"/>
                </a:lnTo>
                <a:lnTo>
                  <a:pt x="0" y="1558861"/>
                </a:lnTo>
                <a:close/>
              </a:path>
            </a:pathLst>
          </a:custGeom>
          <a:solidFill xmlns:a="http://schemas.openxmlformats.org/drawingml/2006/main">
            <a:srgbClr val="82999D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3805CF-C3AC-492A-971F-BDC3354A1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1459" y="2657475"/>
            <a:ext cx="2837117" cy="3181350"/>
          </a:xfrm>
          <a:custGeom xmlns:a="http://schemas.openxmlformats.org/drawingml/2006/main">
            <a:pathLst>
              <a:path w="2837117" h="3181350">
                <a:moveTo>
                  <a:pt x="749427" y="0"/>
                </a:moveTo>
                <a:lnTo>
                  <a:pt x="2837117" y="0"/>
                </a:lnTo>
                <a:lnTo>
                  <a:pt x="2837117" y="3181350"/>
                </a:lnTo>
                <a:lnTo>
                  <a:pt x="1284732" y="3181350"/>
                </a:lnTo>
                <a:lnTo>
                  <a:pt x="0" y="1558861"/>
                </a:lnTo>
                <a:close/>
              </a:path>
            </a:pathLst>
          </a:custGeom>
          <a:solidFill xmlns:a="http://schemas.openxmlformats.org/drawingml/2006/main">
            <a:srgbClr val="CF9D8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1960C6-686B-4695-B089-8C5EC74DD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4120896"/>
            <a:ext cx="3854196" cy="1717929"/>
          </a:xfrm>
          <a:custGeom xmlns:a="http://schemas.openxmlformats.org/drawingml/2006/main">
            <a:pathLst>
              <a:path w="3854196" h="1717929">
                <a:moveTo>
                  <a:pt x="0" y="381762"/>
                </a:moveTo>
                <a:lnTo>
                  <a:pt x="2515934" y="0"/>
                </a:lnTo>
                <a:lnTo>
                  <a:pt x="3854196" y="1717929"/>
                </a:lnTo>
                <a:lnTo>
                  <a:pt x="0" y="1717929"/>
                </a:lnTo>
                <a:close/>
              </a:path>
            </a:pathLst>
          </a:custGeom>
          <a:solidFill xmlns:a="http://schemas.openxmlformats.org/drawingml/2006/main">
            <a:srgbClr val="C6A06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9C02CE-D942-4B2C-8D80-12CC50A69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43225"/>
            <a:ext cx="47815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72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472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彩埕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15C955-936D-4E73-B2F1-3D629AA17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305300"/>
            <a:ext cx="4772025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77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慢一点，</a:t>
            </a:r>
          </a:p>
          <a:p xmlns:a="http://schemas.openxmlformats.org/drawingml/2006/main">
            <a:pPr>
              <a:defRPr sz="277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77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看见身边的颜色。</a:t>
            </a:r>
          </a:p>
        </p:txBody>
      </p:sp>
    </p:spTree>
    <p:extLst>
      <p:ext uri="{BB962C8B-B14F-4D97-AF65-F5344CB8AC3E}">
        <p14:creationId xmlns:p14="http://schemas.microsoft.com/office/powerpoint/2010/main" val="52328831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E3C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1A3B41-729D-4788-A70F-56AA44FFB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4650" b="1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D1E208-F0AC-4EEB-9A2D-93F50CE2E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C8F62A-BCF0-4639-A95F-B71C3A5DC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33875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285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5D2891-184D-40D6-872A-FD332E527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53C9A5-2E02-4EDE-A1A5-D67C47CCF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CBFFFB-0AE6-498A-92DC-1E3CEA533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3C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4197DC-AC6F-462F-88F8-8CCEDDFBD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75343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75343"/>
                </a:solidFill>
                <a:latin typeface="SimSun"/>
                <a:ea typeface="SimSun"/>
                <a:cs typeface="SimSun"/>
              </a:rPr>
              <a:t>彩埕展示提案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3583BF-365F-423D-AB53-F90C277D7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0DD36E-2091-46DC-8C55-53B5ED48D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08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5FE3F6-F1AB-43A3-A874-924CCCAAD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483A41"/>
                </a:solidFill>
                <a:latin typeface="SimSun"/>
                <a:ea typeface="SimSun"/>
                <a:cs typeface="SimSun"/>
              </a:rPr>
              <a:t>颜色留在空间，相遇留在记忆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7A57E0-720A-4C8B-A0D2-985ED8CDD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75343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75343"/>
                </a:solidFill>
                <a:latin typeface="SimSun"/>
                <a:ea typeface="SimSun"/>
                <a:cs typeface="SimSun"/>
              </a:rPr>
              <a:t>彩埕视觉提案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43D13E-CD0B-4208-A01F-FFC9F2D9A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009900"/>
            <a:ext cx="531495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352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在颜色之间，</a:t>
            </a:r>
          </a:p>
          <a:p xmlns:a="http://schemas.openxmlformats.org/drawingml/2006/main">
            <a:pPr>
              <a:defRPr sz="3525" b="0">
                <a:solidFill>
                  <a:srgbClr val="483A41"/>
                </a:solidFill>
                <a:latin typeface="SimSun"/>
                <a:ea typeface="SimSun"/>
                <a:cs typeface="SimSun"/>
              </a:defRPr>
            </a:pPr>
            <a:r>
              <a:rPr sz="3525" b="0">
                <a:solidFill>
                  <a:srgbClr val="483A41"/>
                </a:solidFill>
                <a:latin typeface="SimSun"/>
                <a:ea typeface="SimSun"/>
                <a:cs typeface="SimSun"/>
              </a:rPr>
              <a:t>留一处停留。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AB2812-A60D-439B-B5FC-304DDDCF7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5248275"/>
            <a:ext cx="5257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75343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75343"/>
                </a:solidFill>
                <a:latin typeface="SimSun"/>
                <a:ea typeface="SimSun"/>
                <a:cs typeface="SimSun"/>
              </a:rPr>
              <a:t>八戒智创设计咨询：</a:t>
            </a:r>
          </a:p>
          <a:p xmlns:a="http://schemas.openxmlformats.org/drawingml/2006/main">
            <a:pPr>
              <a:defRPr sz="1875" b="0">
                <a:solidFill>
                  <a:srgbClr val="975343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75343"/>
                </a:solidFill>
                <a:latin typeface="SimSun"/>
                <a:ea typeface="SimSun"/>
                <a:cs typeface="SimSun"/>
              </a:rPr>
              <a:t>17709151771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E07237-F094-4BC8-B037-53DA104B1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2829592" cy="2600325"/>
          </a:xfrm>
          <a:custGeom xmlns:a="http://schemas.openxmlformats.org/drawingml/2006/main">
            <a:pathLst>
              <a:path w="2829592" h="2600325">
                <a:moveTo>
                  <a:pt x="0" y="0"/>
                </a:moveTo>
                <a:lnTo>
                  <a:pt x="2829592" y="0"/>
                </a:lnTo>
                <a:lnTo>
                  <a:pt x="2412111" y="2012156"/>
                </a:lnTo>
                <a:lnTo>
                  <a:pt x="881348" y="2600325"/>
                </a:lnTo>
                <a:lnTo>
                  <a:pt x="0" y="1516856"/>
                </a:lnTo>
                <a:close/>
              </a:path>
            </a:pathLst>
          </a:custGeom>
          <a:solidFill xmlns:a="http://schemas.openxmlformats.org/drawingml/2006/main">
            <a:srgbClr val="82999D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AB773E-7974-45CF-907B-BF68B74C2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9302" y="2714625"/>
            <a:ext cx="2458498" cy="3095625"/>
          </a:xfrm>
          <a:custGeom xmlns:a="http://schemas.openxmlformats.org/drawingml/2006/main">
            <a:pathLst>
              <a:path w="2458498" h="3095625">
                <a:moveTo>
                  <a:pt x="649415" y="0"/>
                </a:moveTo>
                <a:lnTo>
                  <a:pt x="2458498" y="0"/>
                </a:lnTo>
                <a:lnTo>
                  <a:pt x="2458498" y="3095625"/>
                </a:lnTo>
                <a:lnTo>
                  <a:pt x="1113282" y="3095625"/>
                </a:lnTo>
                <a:lnTo>
                  <a:pt x="0" y="1516856"/>
                </a:lnTo>
                <a:close/>
              </a:path>
            </a:pathLst>
          </a:custGeom>
          <a:solidFill xmlns:a="http://schemas.openxmlformats.org/drawingml/2006/main">
            <a:srgbClr val="CF9D8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DFA58A-FD66-47A3-906A-2E0972634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38613"/>
            <a:ext cx="3339846" cy="1671638"/>
          </a:xfrm>
          <a:custGeom xmlns:a="http://schemas.openxmlformats.org/drawingml/2006/main">
            <a:pathLst>
              <a:path w="3339846" h="1671638">
                <a:moveTo>
                  <a:pt x="0" y="371475"/>
                </a:moveTo>
                <a:lnTo>
                  <a:pt x="2180177" y="0"/>
                </a:lnTo>
                <a:lnTo>
                  <a:pt x="3339846" y="1671638"/>
                </a:lnTo>
                <a:lnTo>
                  <a:pt x="0" y="1671638"/>
                </a:lnTo>
                <a:close/>
              </a:path>
            </a:pathLst>
          </a:custGeom>
          <a:solidFill xmlns:a="http://schemas.openxmlformats.org/drawingml/2006/main">
            <a:srgbClr val="C6A06C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8629975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2026-09-26T20:00:31.1570000Z</dcterms:created>
  <dcterms:modified xsi:type="dcterms:W3CDTF">2026-09-26T20:00:31.1570000Z</dcterms:modified>
</coreProperties>
</file>