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e25617745d6a402c" /><Relationship Type="http://schemas.openxmlformats.org/officeDocument/2006/relationships/extended-properties" Target="/docProps/app.xml" Id="Rbadefac219964236" /><Relationship Type="http://schemas.openxmlformats.org/officeDocument/2006/relationships/officeDocument" Target="/ppt/presentation.xml" Id="Rb4892dd1101b48d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26e431838ea48f7"/>
  </p:sldMasterIdLst>
  <p:notesMasterIdLst>
    <p:notesMasterId xmlns:r="http://schemas.openxmlformats.org/officeDocument/2006/relationships" r:id="R4f0bb8baa4e9472d"/>
  </p:notesMasterIdLst>
  <p:sldIdLst>
    <p:sldId xmlns:r="http://schemas.openxmlformats.org/officeDocument/2006/relationships" id="256" r:id="R8bb07e8191b64727"/>
    <p:sldId xmlns:r="http://schemas.openxmlformats.org/officeDocument/2006/relationships" id="257" r:id="R2e4fb6e433454b2f"/>
    <p:sldId xmlns:r="http://schemas.openxmlformats.org/officeDocument/2006/relationships" id="258" r:id="R816ea76fe739448a"/>
    <p:sldId xmlns:r="http://schemas.openxmlformats.org/officeDocument/2006/relationships" id="259" r:id="R7ba809b109244814"/>
    <p:sldId xmlns:r="http://schemas.openxmlformats.org/officeDocument/2006/relationships" id="260" r:id="Rf5e98cd4a34140fe"/>
    <p:sldId xmlns:r="http://schemas.openxmlformats.org/officeDocument/2006/relationships" id="261" r:id="Ree7395cd73d54ed7"/>
    <p:sldId xmlns:r="http://schemas.openxmlformats.org/officeDocument/2006/relationships" id="262" r:id="Rb048f61237044905"/>
    <p:sldId xmlns:r="http://schemas.openxmlformats.org/officeDocument/2006/relationships" id="263" r:id="Rca35eb11bbd9450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14d643d367d49bf" /><Relationship Type="http://schemas.openxmlformats.org/officeDocument/2006/relationships/slideMaster" Target="/ppt/slideMasters/slideMaster1.xml" Id="R726e431838ea48f7" /><Relationship Type="http://schemas.openxmlformats.org/officeDocument/2006/relationships/notesMaster" Target="/ppt/notesMasters/notesMaster1.xml" Id="R4f0bb8baa4e9472d" /><Relationship Type="http://schemas.openxmlformats.org/officeDocument/2006/relationships/presProps" Target="/ppt/presProps.xml" Id="R19db7a3b98804c9b" /><Relationship Type="http://schemas.openxmlformats.org/officeDocument/2006/relationships/tableStyles" Target="/ppt/tableStyles.xml" Id="Rd89f9e22ccc249b3" /><Relationship Type="http://schemas.openxmlformats.org/officeDocument/2006/relationships/slide" Target="/ppt/slides/slide1.xml" Id="R8bb07e8191b64727" /><Relationship Type="http://schemas.openxmlformats.org/officeDocument/2006/relationships/slide" Target="/ppt/slides/slide2.xml" Id="R2e4fb6e433454b2f" /><Relationship Type="http://schemas.openxmlformats.org/officeDocument/2006/relationships/slide" Target="/ppt/slides/slide3.xml" Id="R816ea76fe739448a" /><Relationship Type="http://schemas.openxmlformats.org/officeDocument/2006/relationships/slide" Target="/ppt/slides/slide4.xml" Id="R7ba809b109244814" /><Relationship Type="http://schemas.openxmlformats.org/officeDocument/2006/relationships/slide" Target="/ppt/slides/slide5.xml" Id="Rf5e98cd4a34140fe" /><Relationship Type="http://schemas.openxmlformats.org/officeDocument/2006/relationships/slide" Target="/ppt/slides/slide6.xml" Id="Ree7395cd73d54ed7" /><Relationship Type="http://schemas.openxmlformats.org/officeDocument/2006/relationships/slide" Target="/ppt/slides/slide7.xml" Id="Rb048f61237044905" /><Relationship Type="http://schemas.openxmlformats.org/officeDocument/2006/relationships/slide" Target="/ppt/slides/slide8.xml" Id="Rca35eb11bbd9450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eb453efde5c4b4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29660be9481448f" /><Relationship Type="http://schemas.openxmlformats.org/officeDocument/2006/relationships/notesMaster" Target="/ppt/notesMasters/notesMaster1.xml" Id="R16f8df49c8f74eb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f45607e81ad405a" /><Relationship Type="http://schemas.openxmlformats.org/officeDocument/2006/relationships/notesMaster" Target="/ppt/notesMasters/notesMaster1.xml" Id="R4b281f9cede343b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51b94cbda5c4dd3" /><Relationship Type="http://schemas.openxmlformats.org/officeDocument/2006/relationships/notesMaster" Target="/ppt/notesMasters/notesMaster1.xml" Id="R9a85c26b9d6c4d1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a34b788a8b14a88" /><Relationship Type="http://schemas.openxmlformats.org/officeDocument/2006/relationships/notesMaster" Target="/ppt/notesMasters/notesMaster1.xml" Id="Rf916f09c5a7447b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76367a1973e4034" /><Relationship Type="http://schemas.openxmlformats.org/officeDocument/2006/relationships/notesMaster" Target="/ppt/notesMasters/notesMaster1.xml" Id="R9b172d232ae54a25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af285b5be384229" /><Relationship Type="http://schemas.openxmlformats.org/officeDocument/2006/relationships/notesMaster" Target="/ppt/notesMasters/notesMaster1.xml" Id="R4ef3ec53b02e42e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c02b29d319b4361" /><Relationship Type="http://schemas.openxmlformats.org/officeDocument/2006/relationships/notesMaster" Target="/ppt/notesMasters/notesMaster1.xml" Id="Red2083f072dd451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8e01d919ace4174" /><Relationship Type="http://schemas.openxmlformats.org/officeDocument/2006/relationships/notesMaster" Target="/ppt/notesMasters/notesMaster1.xml" Id="Rb630b84e0c334b8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八戒智创案例设计展示。页面展示设计内容；实际施工、系统上线与经营效果须以各项目真实记录为准。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e80c04d1616453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1479815fb7e4e54" /><Relationship Type="http://schemas.openxmlformats.org/officeDocument/2006/relationships/slideLayout" Target="/ppt/slideLayouts/slideLayout1.xml" Id="R363a38c34ebf457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63a38c34ebf457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10dd1c3535344df" /><Relationship Type="http://schemas.openxmlformats.org/officeDocument/2006/relationships/image" Target="/ppt/media/image.png" Id="Rbe9d97900da1408e" /><Relationship Type="http://schemas.openxmlformats.org/officeDocument/2006/relationships/notesSlide" Target="/ppt/notesSlides/notesSlide1.xml" Id="R21cc024f3cd841e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bd3b3d61704f45" /><Relationship Type="http://schemas.openxmlformats.org/officeDocument/2006/relationships/image" Target="/ppt/media/image2.png" Id="R43437ae97bcc46fc" /><Relationship Type="http://schemas.openxmlformats.org/officeDocument/2006/relationships/notesSlide" Target="/ppt/notesSlides/notesSlide2.xml" Id="R7f6d408feadd4a5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d7729875d74d3a" /><Relationship Type="http://schemas.openxmlformats.org/officeDocument/2006/relationships/notesSlide" Target="/ppt/notesSlides/notesSlide3.xml" Id="Rd1d4f17278f74c0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ac01600dbc40c9" /><Relationship Type="http://schemas.openxmlformats.org/officeDocument/2006/relationships/image" Target="/ppt/media/image3.png" Id="Rbeb419168d584819" /><Relationship Type="http://schemas.openxmlformats.org/officeDocument/2006/relationships/notesSlide" Target="/ppt/notesSlides/notesSlide4.xml" Id="R555571618fdb401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0c9340883a54a6e" /><Relationship Type="http://schemas.openxmlformats.org/officeDocument/2006/relationships/image" Target="/ppt/media/image4.png" Id="R7941b3373ad24ff7" /><Relationship Type="http://schemas.openxmlformats.org/officeDocument/2006/relationships/notesSlide" Target="/ppt/notesSlides/notesSlide5.xml" Id="R145f6722460148b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22246627df4a0b" /><Relationship Type="http://schemas.openxmlformats.org/officeDocument/2006/relationships/image" Target="/ppt/media/image5.png" Id="R96e427adbfc649e6" /><Relationship Type="http://schemas.openxmlformats.org/officeDocument/2006/relationships/notesSlide" Target="/ppt/notesSlides/notesSlide6.xml" Id="R15c9845df30e41a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a2d88236f34514" /><Relationship Type="http://schemas.openxmlformats.org/officeDocument/2006/relationships/image" Target="/ppt/media/image6.png" Id="R56d6b7d1b04d4921" /><Relationship Type="http://schemas.openxmlformats.org/officeDocument/2006/relationships/notesSlide" Target="/ppt/notesSlides/notesSlide7.xml" Id="R4b687ae3eb37450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7eb7e79e4040e7" /><Relationship Type="http://schemas.openxmlformats.org/officeDocument/2006/relationships/notesSlide" Target="/ppt/notesSlides/notesSlide8.xml" Id="R2a4a03e42ca34a6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2F4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F393A5-573F-418D-A3F9-44F5B9371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8150"/>
            <a:ext cx="10953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650" b="1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650" b="1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径标展示提案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3EE41B-8B19-43F6-84C0-6B8F4D188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47800"/>
            <a:ext cx="1047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每一步都知道去向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9d97900da1408e"/>
          <a:srcRect xmlns:a="http://schemas.openxmlformats.org/drawingml/2006/main" l="0" t="20514" r="0" b="2051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71500" y="2343150"/>
            <a:ext cx="11049000" cy="36671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7F0ECB-BBE8-499E-89C0-13C68512B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E98DBD-C9EA-408E-BDE7-82070630E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17048253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2F4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BB5C94-4178-43EC-924C-9C428E82B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1500"/>
            <a:ext cx="1047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425" b="1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425" b="1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B95F1A-32D8-417D-83AD-D7995EC12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38350"/>
            <a:ext cx="10287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437ae97bcc46fc"/>
          <a:srcRect xmlns:a="http://schemas.openxmlformats.org/drawingml/2006/main" l="0" t="31619" r="0" b="3161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CFE72D-CCFB-4A35-89AC-C68E9D5F48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66FF60-734D-41EC-AECF-4CC451B79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C86FA3A-A22C-40F6-9846-EBE554EA8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4DD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5D2252-2D9D-4D66-B54E-36C4CE636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rPr>
              <a:t>径标展示提案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ED36528-8E2B-4DA9-A227-7131AC156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A23F06A-DD9F-42F7-ABAD-975392769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F63860-0E6C-43C8-B4C7-513090426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每一步，都知道去向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3197144-5182-48F1-8606-238B375B7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rPr>
              <a:t>径标 / 空间导向视觉提案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B1DF5B-4809-488E-A316-783499B4F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714625"/>
            <a:ext cx="6762750" cy="3076575"/>
          </a:xfrm>
          <a:custGeom xmlns:a="http://schemas.openxmlformats.org/drawingml/2006/main">
            <a:pathLst>
              <a:path w="6762750" h="3076575">
                <a:moveTo>
                  <a:pt x="0" y="1076801"/>
                </a:moveTo>
                <a:lnTo>
                  <a:pt x="4260533" y="1076801"/>
                </a:lnTo>
                <a:lnTo>
                  <a:pt x="2907983" y="399955"/>
                </a:lnTo>
                <a:lnTo>
                  <a:pt x="3719513" y="0"/>
                </a:lnTo>
                <a:lnTo>
                  <a:pt x="6762750" y="1538288"/>
                </a:lnTo>
                <a:lnTo>
                  <a:pt x="3719513" y="3076575"/>
                </a:lnTo>
                <a:lnTo>
                  <a:pt x="2907983" y="2676620"/>
                </a:lnTo>
                <a:lnTo>
                  <a:pt x="4260533" y="1999774"/>
                </a:lnTo>
                <a:lnTo>
                  <a:pt x="0" y="1999774"/>
                </a:lnTo>
                <a:close/>
              </a:path>
            </a:pathLst>
          </a:custGeom>
          <a:solidFill xmlns:a="http://schemas.openxmlformats.org/drawingml/2006/main">
            <a:srgbClr val="16745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B6F3D1-DA24-42A1-8633-5C679608F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809875"/>
            <a:ext cx="33051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1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辨认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481E68-DE37-4C7B-8060-D28EE1D97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457575"/>
            <a:ext cx="330517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先看清方向，</a:t>
            </a:r>
          </a:p>
          <a:p xmlns:a="http://schemas.openxmlformats.org/drawingml/2006/main">
            <a:pPr>
              <a:defRPr sz="187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再读具体名称。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187415E-F337-46BC-A329-E94920CF2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4552950"/>
            <a:ext cx="3305175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1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1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确认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E14EC6-BD5A-4755-A6FB-171007553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5200650"/>
            <a:ext cx="330517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到了位置，</a:t>
            </a:r>
          </a:p>
          <a:p xmlns:a="http://schemas.openxmlformats.org/drawingml/2006/main">
            <a:pPr>
              <a:defRPr sz="187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用同一名称再次确认。</a:t>
            </a:r>
          </a:p>
        </p:txBody>
      </p:sp>
    </p:spTree>
    <p:extLst>
      <p:ext uri="{BB962C8B-B14F-4D97-AF65-F5344CB8AC3E}">
        <p14:creationId xmlns:p14="http://schemas.microsoft.com/office/powerpoint/2010/main" val="111503667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2F4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A319A7-2AFF-4829-952B-F7C978CA4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57200"/>
            <a:ext cx="32385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0500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0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EFEACA-2D60-437A-B309-85A251B50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723900"/>
            <a:ext cx="6953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75" b="1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75" b="1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E60090-7221-42C0-8613-C27182CBE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333625"/>
            <a:ext cx="6858000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84E762-C40A-4C62-983E-60353B864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57775"/>
            <a:ext cx="10858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7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3D96D7-F5B7-4347-BD7F-C7A224B91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F0826E-260C-4E1D-BA92-0871C17E4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B07649-F0CA-4C2D-83CC-4BEA8B319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4DD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42643E-683A-4677-B38F-ACB63C221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rPr>
              <a:t>径标展示提案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E149B7-E0AE-4BF0-9F6A-C97547955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4B571D-2448-4A3C-B079-D7588B071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B6BFE92-D3CB-4C2B-9DBF-C0889DDC6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到达之后，先看清全貌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352CBE-A4E8-40AA-99F6-7068BAC12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rPr>
              <a:t>访客空间平面关系示意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F010D60-6677-4619-83A5-DD208BEE1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57475"/>
            <a:ext cx="2705100" cy="1209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3C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DA244CB-A1AB-4F52-8EA2-0337EE387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857500"/>
            <a:ext cx="226695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入口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9B578B-E1BD-4504-BB7D-5A9F894DF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5725" y="2657475"/>
            <a:ext cx="3476625" cy="1209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3C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F51E751-0307-4FF7-A27F-2FAAC0EF2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2857500"/>
            <a:ext cx="3038475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展厅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06FFEB-23E4-49A7-81D1-8602E0EE8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610100"/>
            <a:ext cx="2705100" cy="1228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3C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D6E7147-3CFD-4DEC-A3EA-E450B76AB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810125"/>
            <a:ext cx="226695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休息区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8101A53-F1C5-460C-A914-27D7F318A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95725" y="4610100"/>
            <a:ext cx="3476625" cy="12287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3C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057C02B-D64E-45F0-A4AC-2F1AECA3E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4800" y="4810125"/>
            <a:ext cx="3038475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7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7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工作坊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CC86306-2FDA-4E58-83AC-25442331C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981200" y="3667125"/>
            <a:ext cx="95" cy="9429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67457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9097F40-E226-4DD7-956A-C1E283A36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5619750" y="3667125"/>
            <a:ext cx="95" cy="94297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67457"/>
            </a:solidFill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1D47649-B0AE-4D55-96F2-C973106AA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V="0">
            <a:off x="1981200" y="4257675"/>
            <a:ext cx="3638550" cy="95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47625">
            <a:solidFill>
              <a:srgbClr val="167457"/>
            </a:solidFill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57E864C-B31B-4501-AC7F-A94CAB9A0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971800"/>
            <a:ext cx="3409950" cy="1657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入口 → 看展</a:t>
            </a:r>
          </a:p>
          <a:p xmlns:a="http://schemas.openxmlformats.org/drawingml/2006/main">
            <a:pPr>
              <a:defRPr sz="27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停留 → 交流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10AF831-84E9-4B00-AFB0-8A4AB3B64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5305425"/>
            <a:ext cx="3381375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rPr>
              <a:t>示意空间，</a:t>
            </a:r>
          </a:p>
          <a:p xmlns:a="http://schemas.openxmlformats.org/drawingml/2006/main">
            <a:pPr>
              <a:defRPr sz="1725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rPr>
              <a:t>不代表实际场馆平面。</a:t>
            </a:r>
          </a:p>
        </p:txBody>
      </p:sp>
    </p:spTree>
    <p:extLst>
      <p:ext uri="{BB962C8B-B14F-4D97-AF65-F5344CB8AC3E}">
        <p14:creationId xmlns:p14="http://schemas.microsoft.com/office/powerpoint/2010/main" val="187218043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2F4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b419168d584819"/>
          <a:srcRect xmlns:a="http://schemas.openxmlformats.org/drawingml/2006/main" l="27090" t="0" r="2709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8F48E5-1AEB-4E36-8DE6-986A5E1AF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9125"/>
            <a:ext cx="5953125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200" b="1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200" b="1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2BF674-38E5-4DF5-AD5D-547A03143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86000"/>
            <a:ext cx="5810250" cy="2238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27574F-E03A-4874-8B0E-56701A7321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38750"/>
            <a:ext cx="5810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C02B54-E2C5-4474-9881-334673D98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8D1EB66-AF71-4C25-B82E-A5E4ABCB1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9F3691-06B0-4044-B78C-B77ACE3452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4DD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5E1C00-90A9-4939-AE76-A1B372585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rPr>
              <a:t>径标展示提案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7934786-B633-4E57-B6B0-DC5A23804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485008-C893-4E2B-9DBC-89CFD2A104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2B34464-F956-422C-BE97-419311B3C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转角处，给出下一步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FE8779-C92E-46A5-9189-1A5897CC8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rPr>
              <a:t>方向牌设计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4BABFA-620D-4E3D-9F1C-F13015ED1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86050"/>
            <a:ext cx="108394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B32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E19CF6-7CA5-4F4C-BA21-4B0093B3B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809875"/>
            <a:ext cx="77914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2F4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2F4DD"/>
                </a:solidFill>
                <a:latin typeface="Microsoft YaHei"/>
                <a:ea typeface="Microsoft YaHei"/>
                <a:cs typeface="Microsoft YaHei"/>
              </a:rPr>
              <a:t>展厅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EDAA71-8A20-4FB6-B87C-A0D920965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91775" y="2847975"/>
            <a:ext cx="752475" cy="523875"/>
          </a:xfrm>
          <a:custGeom xmlns:a="http://schemas.openxmlformats.org/drawingml/2006/main">
            <a:pathLst>
              <a:path w="752475" h="523875">
                <a:moveTo>
                  <a:pt x="0" y="183356"/>
                </a:moveTo>
                <a:lnTo>
                  <a:pt x="474059" y="183356"/>
                </a:lnTo>
                <a:lnTo>
                  <a:pt x="323564" y="68104"/>
                </a:lnTo>
                <a:lnTo>
                  <a:pt x="413861" y="0"/>
                </a:lnTo>
                <a:lnTo>
                  <a:pt x="752475" y="261938"/>
                </a:lnTo>
                <a:lnTo>
                  <a:pt x="413861" y="523875"/>
                </a:lnTo>
                <a:lnTo>
                  <a:pt x="323564" y="455771"/>
                </a:lnTo>
                <a:lnTo>
                  <a:pt x="474059" y="340519"/>
                </a:lnTo>
                <a:lnTo>
                  <a:pt x="0" y="340519"/>
                </a:lnTo>
                <a:close/>
              </a:path>
            </a:pathLst>
          </a:custGeom>
          <a:solidFill xmlns:a="http://schemas.openxmlformats.org/drawingml/2006/main">
            <a:srgbClr val="F2F4D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34F15D-6112-49BD-9355-E69A3EBD1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771900"/>
            <a:ext cx="108394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B32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F243610-EAB4-45C8-951D-A88156365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895725"/>
            <a:ext cx="77914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2F4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2F4DD"/>
                </a:solidFill>
                <a:latin typeface="Microsoft YaHei"/>
                <a:ea typeface="Microsoft YaHei"/>
                <a:cs typeface="Microsoft YaHei"/>
              </a:rPr>
              <a:t>工作坊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A31B354-BE5C-40D0-94CE-6B284CD9E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91775" y="3933825"/>
            <a:ext cx="752475" cy="523875"/>
          </a:xfrm>
          <a:custGeom xmlns:a="http://schemas.openxmlformats.org/drawingml/2006/main">
            <a:pathLst>
              <a:path w="752475" h="523875">
                <a:moveTo>
                  <a:pt x="0" y="183356"/>
                </a:moveTo>
                <a:lnTo>
                  <a:pt x="474059" y="183356"/>
                </a:lnTo>
                <a:lnTo>
                  <a:pt x="323564" y="68104"/>
                </a:lnTo>
                <a:lnTo>
                  <a:pt x="413861" y="0"/>
                </a:lnTo>
                <a:lnTo>
                  <a:pt x="752475" y="261938"/>
                </a:lnTo>
                <a:lnTo>
                  <a:pt x="413861" y="523875"/>
                </a:lnTo>
                <a:lnTo>
                  <a:pt x="323564" y="455771"/>
                </a:lnTo>
                <a:lnTo>
                  <a:pt x="474059" y="340519"/>
                </a:lnTo>
                <a:lnTo>
                  <a:pt x="0" y="340519"/>
                </a:lnTo>
                <a:close/>
              </a:path>
            </a:pathLst>
          </a:custGeom>
          <a:solidFill xmlns:a="http://schemas.openxmlformats.org/drawingml/2006/main">
            <a:srgbClr val="F2F4DD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BEAB179-F1B8-4BED-A51C-B173FFFD5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57750"/>
            <a:ext cx="1083945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B3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980C7F-1E92-43A8-B1D6-DF814B940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981575"/>
            <a:ext cx="77914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F2F4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F2F4DD"/>
                </a:solidFill>
                <a:latin typeface="Microsoft YaHei"/>
                <a:ea typeface="Microsoft YaHei"/>
                <a:cs typeface="Microsoft YaHei"/>
              </a:rPr>
              <a:t>休息区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E0C1C44-75BF-422A-8ADA-0186EBA0D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91775" y="5019675"/>
            <a:ext cx="752475" cy="523875"/>
          </a:xfrm>
          <a:custGeom xmlns:a="http://schemas.openxmlformats.org/drawingml/2006/main">
            <a:pathLst>
              <a:path w="752475" h="523875">
                <a:moveTo>
                  <a:pt x="0" y="183356"/>
                </a:moveTo>
                <a:lnTo>
                  <a:pt x="474059" y="183356"/>
                </a:lnTo>
                <a:lnTo>
                  <a:pt x="323564" y="68104"/>
                </a:lnTo>
                <a:lnTo>
                  <a:pt x="413861" y="0"/>
                </a:lnTo>
                <a:lnTo>
                  <a:pt x="752475" y="261938"/>
                </a:lnTo>
                <a:lnTo>
                  <a:pt x="413861" y="523875"/>
                </a:lnTo>
                <a:lnTo>
                  <a:pt x="323564" y="455771"/>
                </a:lnTo>
                <a:lnTo>
                  <a:pt x="474059" y="340519"/>
                </a:lnTo>
                <a:lnTo>
                  <a:pt x="0" y="340519"/>
                </a:lnTo>
                <a:close/>
              </a:path>
            </a:pathLst>
          </a:custGeom>
          <a:solidFill xmlns:a="http://schemas.openxmlformats.org/drawingml/2006/main">
            <a:srgbClr val="F2F4DD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47773040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2F4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05B548B-C4A5-4716-8A32-60F642A8D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1500"/>
            <a:ext cx="10572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275" b="1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275" b="1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2ABC18-EDCC-49A0-AA43-227A24A78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971675"/>
            <a:ext cx="485775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32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941b3373ad24ff7"/>
          <a:srcRect xmlns:a="http://schemas.openxmlformats.org/drawingml/2006/main" l="9901" t="0" r="990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5F4779-A10F-436E-8C46-05B2BA839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14900"/>
            <a:ext cx="4857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33E25BD-4DF1-4F24-BB64-30A6B8CD86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C520C9-5924-4736-98FC-D678C104D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FBA12E-84F8-46A4-A9F8-D4809EE95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4DD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164347-5641-48AA-8E90-F50C3A0EE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rPr>
              <a:t>径标展示提案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691858-552B-4A08-AD1F-6B30771E8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F99DFC-4006-4F27-9C8C-52962911F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05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3F751A2-851A-4668-BB5A-7E34B0565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到门口，再确认名称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153A24-473B-4E7F-BF15-4D96F2D16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rPr>
              <a:t>门牌与说明牌设计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3AAB2BB-1952-4B0A-A747-CC65FC261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57475"/>
            <a:ext cx="4419600" cy="3190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B32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EAE652-3395-4118-BB28-B1D3EDC9B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952750"/>
            <a:ext cx="38481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950" b="1">
                <a:solidFill>
                  <a:srgbClr val="F2F4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950" b="1">
                <a:solidFill>
                  <a:srgbClr val="F2F4DD"/>
                </a:solidFill>
                <a:latin typeface="Microsoft YaHei"/>
                <a:ea typeface="Microsoft YaHei"/>
                <a:cs typeface="Microsoft YaHei"/>
              </a:rPr>
              <a:t>展厅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D4D3E0-B5E1-45AE-AB9E-A524785E1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181600"/>
            <a:ext cx="38290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F2F4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F2F4DD"/>
                </a:solidFill>
                <a:latin typeface="Microsoft YaHei"/>
                <a:ea typeface="Microsoft YaHei"/>
                <a:cs typeface="Microsoft YaHei"/>
              </a:rPr>
              <a:t>观看 / 停留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27F000D-ED5E-46B2-94A2-96FC05C062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2657475"/>
            <a:ext cx="5800725" cy="13430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3C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B90289-C3FE-4D42-A821-065D7A2E3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2952750"/>
            <a:ext cx="5229225" cy="695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52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工作坊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32396FA-6411-45EF-B43D-3F07DED32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67375" y="4543425"/>
            <a:ext cx="5800725" cy="1304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67457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F1A13D-5594-4AE6-8027-35D1B8E94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4876800"/>
            <a:ext cx="52197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0">
                <a:solidFill>
                  <a:srgbClr val="F2F4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450" b="0">
                <a:solidFill>
                  <a:srgbClr val="F2F4DD"/>
                </a:solidFill>
                <a:latin typeface="Microsoft YaHei"/>
                <a:ea typeface="Microsoft YaHei"/>
                <a:cs typeface="Microsoft YaHei"/>
              </a:rPr>
              <a:t>休息区</a:t>
            </a:r>
          </a:p>
        </p:txBody>
      </p:sp>
    </p:spTree>
    <p:extLst>
      <p:ext uri="{BB962C8B-B14F-4D97-AF65-F5344CB8AC3E}">
        <p14:creationId xmlns:p14="http://schemas.microsoft.com/office/powerpoint/2010/main" val="120247895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2F4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6e427adbfc649e6"/>
          <a:srcRect xmlns:a="http://schemas.openxmlformats.org/drawingml/2006/main" l="24930" t="0" r="2493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3BC431-7144-4990-837A-A15B14B2D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14350"/>
            <a:ext cx="2286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705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05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1EC903-BF25-4ADA-9318-FC0AD55BE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114550"/>
            <a:ext cx="5476875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3900" b="1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900" b="1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84AD57-D50C-4D90-BCC4-194132307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857625"/>
            <a:ext cx="5476875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AD2150-5169-4737-BCC5-2437561B3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1B44A1-7AB0-4B75-9D81-F4C636823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D340B2F-9C3E-4DC2-AE2F-37D934D18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4DD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1F3B74-9D73-40F9-9D63-7B6589BC3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rPr>
              <a:t>径标展示提案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FFB004-E5C2-4CC6-9054-4E0DF4D0C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158385-861A-4C34-8390-99AEC50FE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06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38042C-E401-46D9-A9B1-95848C22C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把导览，也放到手边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DF291E-3AD1-4E5B-BEFB-616800981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rPr>
              <a:t>手机导览界面设计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04CB1E-F76D-4768-9AC9-44740E2F60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590800"/>
            <a:ext cx="2809875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B32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BE2195-A411-456B-AA97-601171EFD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743200"/>
            <a:ext cx="2524125" cy="3114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4DD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6A66B7-44CF-49DB-A18D-767F05B93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" y="2943225"/>
            <a:ext cx="21145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92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92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径标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CDA4E58-A446-4522-93BA-66B150390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3762375"/>
            <a:ext cx="2162175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3C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45FBE3A-00B9-4204-84B4-7ED2C5398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3810000"/>
            <a:ext cx="17049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展厅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6E0E3CA-3E63-4285-89E9-3F5B73ECA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3810000"/>
            <a:ext cx="323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C973AFD-AC66-41AC-BA3A-C8C9C0ED1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4352925"/>
            <a:ext cx="2162175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3C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06853E-6C2F-4CB0-A9A2-AACC60C80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4400550"/>
            <a:ext cx="17049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工作坊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43D48DE-8483-4D9B-B7C9-457FBD230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400550"/>
            <a:ext cx="323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E9095CA-D985-4844-972C-D99FA2CEA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" y="4943475"/>
            <a:ext cx="2162175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3C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8D7004C-CDE2-4405-A9A1-7B551182E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57275" y="4991100"/>
            <a:ext cx="170497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休息区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560A692-60EA-4984-91E1-BE1EACE30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14625" y="4991100"/>
            <a:ext cx="323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A568691-F329-41AB-8371-B51710FF8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57675" y="2905125"/>
            <a:ext cx="7172325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同一套名称，</a:t>
            </a:r>
          </a:p>
          <a:p xmlns:a="http://schemas.openxmlformats.org/drawingml/2006/main">
            <a:pPr>
              <a:defRPr sz="322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22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串起总览、方向牌与门牌。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0EB4890-781A-417F-8265-80F599C83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5133975"/>
            <a:ext cx="7143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75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rPr>
              <a:t>用户沿着相同的词，找到下一步。</a:t>
            </a:r>
          </a:p>
        </p:txBody>
      </p:sp>
    </p:spTree>
    <p:extLst>
      <p:ext uri="{BB962C8B-B14F-4D97-AF65-F5344CB8AC3E}">
        <p14:creationId xmlns:p14="http://schemas.microsoft.com/office/powerpoint/2010/main" val="206304032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2F4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0FFB36-4D25-4DF0-A3B3-EA7298F4F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71500"/>
            <a:ext cx="10477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425" b="1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425" b="1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92D437-6AF1-4558-A7DC-B7F216F20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38350"/>
            <a:ext cx="10287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62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62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d6b7d1b04d4921"/>
          <a:srcRect xmlns:a="http://schemas.openxmlformats.org/drawingml/2006/main" l="0" t="31619" r="0" b="3161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9525" cy="9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8C71018-F428-49D7-8C04-6E54C8A75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619C3AE-2A41-4BBC-A82F-9AD186E0E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35252F-8FC7-4A82-B08E-B219B7C98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4DD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35C5A0-5D20-4B36-815E-38B8ECD08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rPr>
              <a:t>径标展示提案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9A7B6F-B1F6-4132-A797-7C31399A0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8CAA9C-B46D-4FC4-AECD-1DF27325C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07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D18411-E869-4A67-91F6-68BE63889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远处读方向，近处读说明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145E1C-C028-4147-A609-1ECE8E272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rPr>
              <a:t>标识层级的版式设计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AC8D7D6-8844-4A20-B86F-EEC889251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667000"/>
            <a:ext cx="10839450" cy="1695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53B32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B6CE9A-00F0-4F29-BCB9-632274D76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924175"/>
            <a:ext cx="10287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5475" b="1">
                <a:solidFill>
                  <a:srgbClr val="F2F4D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5475" b="1">
                <a:solidFill>
                  <a:srgbClr val="F2F4DD"/>
                </a:solidFill>
                <a:latin typeface="Microsoft YaHei"/>
                <a:ea typeface="Microsoft YaHei"/>
                <a:cs typeface="Microsoft YaHei"/>
              </a:rPr>
              <a:t>展厅  →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D64AFD-2874-4568-9917-73390A8F7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4848225"/>
            <a:ext cx="10839450" cy="9810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BE3C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5761F22-8D85-44C3-82C3-10C9B82EB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48250"/>
            <a:ext cx="102870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观看作品，请保持通道通畅。</a:t>
            </a:r>
          </a:p>
        </p:txBody>
      </p:sp>
    </p:spTree>
    <p:extLst>
      <p:ext uri="{BB962C8B-B14F-4D97-AF65-F5344CB8AC3E}">
        <p14:creationId xmlns:p14="http://schemas.microsoft.com/office/powerpoint/2010/main" val="196982593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2F4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A490D0-01BC-4F99-AF90-AC39FA9E4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52500"/>
            <a:ext cx="10953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4650" b="1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4650" b="1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4B2069-2BA7-4C13-B0E1-96B34C171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476500"/>
            <a:ext cx="104775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4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CF4536-77B9-4E05-A491-362E1542D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333875"/>
            <a:ext cx="10287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85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8A2C17-1899-4D63-858B-555861F9E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410325"/>
            <a:ext cx="857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EC6926-686D-457B-BD80-55F4BDC47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10325"/>
            <a:ext cx="571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/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F0AF1F-A102-45C9-B497-915381558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F4DD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A1A0B4-ABA3-4BE2-B7A6-3EBA6A6DE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304800"/>
            <a:ext cx="61912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rPr>
              <a:t>径标展示提案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716D84-95EF-42CE-AC84-D49900CB1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6438900"/>
            <a:ext cx="666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八戒智创 · 案例设计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50432F-CA90-4CAC-BDD0-7B54CD16F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44250" y="6438900"/>
            <a:ext cx="47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08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80C95F-188D-460A-AC9B-E0746A050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952500"/>
            <a:ext cx="109537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300" b="1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看清下一步，走得更从容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6055EA-84C7-4640-A071-24EA239C3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180975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rPr>
              <a:t>径标视觉提案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042A148-3D56-4B5A-87DD-F68CF222E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009900"/>
            <a:ext cx="5314950" cy="175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52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方向清楚，</a:t>
            </a:r>
          </a:p>
          <a:p xmlns:a="http://schemas.openxmlformats.org/drawingml/2006/main">
            <a:pPr>
              <a:defRPr sz="352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525" b="0">
                <a:solidFill>
                  <a:srgbClr val="153B32"/>
                </a:solidFill>
                <a:latin typeface="Microsoft YaHei"/>
                <a:ea typeface="Microsoft YaHei"/>
                <a:cs typeface="Microsoft YaHei"/>
              </a:rPr>
              <a:t>阅读自然。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3C8F67-15B0-49E4-8F2D-E19859192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81725" y="5248275"/>
            <a:ext cx="52578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rPr>
              <a:t>八戒智创设计咨询：</a:t>
            </a:r>
          </a:p>
          <a:p xmlns:a="http://schemas.openxmlformats.org/drawingml/2006/main">
            <a:pPr>
              <a:defRPr sz="1875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167457"/>
                </a:solidFill>
                <a:latin typeface="Microsoft YaHei"/>
                <a:ea typeface="Microsoft YaHei"/>
                <a:cs typeface="Microsoft YaHei"/>
              </a:rPr>
              <a:t>17709151771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F6CDF3-F535-4CD1-BD9A-B6A3026C3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" y="2838450"/>
            <a:ext cx="4648200" cy="2752725"/>
          </a:xfrm>
          <a:custGeom xmlns:a="http://schemas.openxmlformats.org/drawingml/2006/main">
            <a:pathLst>
              <a:path w="4648200" h="2752725">
                <a:moveTo>
                  <a:pt x="0" y="963454"/>
                </a:moveTo>
                <a:lnTo>
                  <a:pt x="2928366" y="963454"/>
                </a:lnTo>
                <a:lnTo>
                  <a:pt x="1998726" y="357854"/>
                </a:lnTo>
                <a:lnTo>
                  <a:pt x="2556510" y="0"/>
                </a:lnTo>
                <a:lnTo>
                  <a:pt x="4648200" y="1376363"/>
                </a:lnTo>
                <a:lnTo>
                  <a:pt x="2556510" y="2752725"/>
                </a:lnTo>
                <a:lnTo>
                  <a:pt x="1998726" y="2394871"/>
                </a:lnTo>
                <a:lnTo>
                  <a:pt x="2928366" y="1789271"/>
                </a:lnTo>
                <a:lnTo>
                  <a:pt x="0" y="1789271"/>
                </a:lnTo>
                <a:close/>
              </a:path>
            </a:pathLst>
          </a:custGeom>
          <a:solidFill xmlns:a="http://schemas.openxmlformats.org/drawingml/2006/main">
            <a:srgbClr val="167457"/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136608786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2026-09-26T20:00:23.4350000Z</dcterms:created>
  <dcterms:modified xsi:type="dcterms:W3CDTF">2026-09-26T20:00:23.4350000Z</dcterms:modified>
</coreProperties>
</file>