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cb211da541c4f36" /><Relationship Type="http://schemas.openxmlformats.org/officeDocument/2006/relationships/extended-properties" Target="/docProps/app.xml" Id="R39fad32566f34ae9" /><Relationship Type="http://schemas.openxmlformats.org/officeDocument/2006/relationships/officeDocument" Target="/ppt/presentation.xml" Id="Rc7cdee14f5a4440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896873326f94f9e"/>
  </p:sldMasterIdLst>
  <p:notesMasterIdLst>
    <p:notesMasterId xmlns:r="http://schemas.openxmlformats.org/officeDocument/2006/relationships" r:id="R3c100e9182944464"/>
  </p:notesMasterIdLst>
  <p:sldIdLst>
    <p:sldId xmlns:r="http://schemas.openxmlformats.org/officeDocument/2006/relationships" id="256" r:id="R346c390884df4588"/>
    <p:sldId xmlns:r="http://schemas.openxmlformats.org/officeDocument/2006/relationships" id="257" r:id="Re907bb31800f46d2"/>
    <p:sldId xmlns:r="http://schemas.openxmlformats.org/officeDocument/2006/relationships" id="258" r:id="R18a1640eeb6c490c"/>
    <p:sldId xmlns:r="http://schemas.openxmlformats.org/officeDocument/2006/relationships" id="259" r:id="Rde6e9272467d4f9b"/>
    <p:sldId xmlns:r="http://schemas.openxmlformats.org/officeDocument/2006/relationships" id="260" r:id="R18ef26c1d82840b8"/>
    <p:sldId xmlns:r="http://schemas.openxmlformats.org/officeDocument/2006/relationships" id="261" r:id="R3c2c2209bef04d24"/>
    <p:sldId xmlns:r="http://schemas.openxmlformats.org/officeDocument/2006/relationships" id="262" r:id="Rf4f1bf6114834ac7"/>
    <p:sldId xmlns:r="http://schemas.openxmlformats.org/officeDocument/2006/relationships" id="263" r:id="R7e6dc46f772642c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08756fe93384a24" /><Relationship Type="http://schemas.openxmlformats.org/officeDocument/2006/relationships/slideMaster" Target="/ppt/slideMasters/slideMaster1.xml" Id="R1896873326f94f9e" /><Relationship Type="http://schemas.openxmlformats.org/officeDocument/2006/relationships/notesMaster" Target="/ppt/notesMasters/notesMaster1.xml" Id="R3c100e9182944464" /><Relationship Type="http://schemas.openxmlformats.org/officeDocument/2006/relationships/presProps" Target="/ppt/presProps.xml" Id="Rdfad66f389e8447e" /><Relationship Type="http://schemas.openxmlformats.org/officeDocument/2006/relationships/tableStyles" Target="/ppt/tableStyles.xml" Id="R7e81b4d1dce34348" /><Relationship Type="http://schemas.openxmlformats.org/officeDocument/2006/relationships/slide" Target="/ppt/slides/slide1.xml" Id="R346c390884df4588" /><Relationship Type="http://schemas.openxmlformats.org/officeDocument/2006/relationships/slide" Target="/ppt/slides/slide2.xml" Id="Re907bb31800f46d2" /><Relationship Type="http://schemas.openxmlformats.org/officeDocument/2006/relationships/slide" Target="/ppt/slides/slide3.xml" Id="R18a1640eeb6c490c" /><Relationship Type="http://schemas.openxmlformats.org/officeDocument/2006/relationships/slide" Target="/ppt/slides/slide4.xml" Id="Rde6e9272467d4f9b" /><Relationship Type="http://schemas.openxmlformats.org/officeDocument/2006/relationships/slide" Target="/ppt/slides/slide5.xml" Id="R18ef26c1d82840b8" /><Relationship Type="http://schemas.openxmlformats.org/officeDocument/2006/relationships/slide" Target="/ppt/slides/slide6.xml" Id="R3c2c2209bef04d24" /><Relationship Type="http://schemas.openxmlformats.org/officeDocument/2006/relationships/slide" Target="/ppt/slides/slide7.xml" Id="Rf4f1bf6114834ac7" /><Relationship Type="http://schemas.openxmlformats.org/officeDocument/2006/relationships/slide" Target="/ppt/slides/slide8.xml" Id="R7e6dc46f772642c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276a06d40c9494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2940c7d7cb64f0f" /><Relationship Type="http://schemas.openxmlformats.org/officeDocument/2006/relationships/notesMaster" Target="/ppt/notesMasters/notesMaster1.xml" Id="Rbd55f08d9714417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e7283160d234098" /><Relationship Type="http://schemas.openxmlformats.org/officeDocument/2006/relationships/notesMaster" Target="/ppt/notesMasters/notesMaster1.xml" Id="R26b7a89152084cc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ad4aa2a77734c48" /><Relationship Type="http://schemas.openxmlformats.org/officeDocument/2006/relationships/notesMaster" Target="/ppt/notesMasters/notesMaster1.xml" Id="Ra10b6e33b5e144d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13adfa69eba4552" /><Relationship Type="http://schemas.openxmlformats.org/officeDocument/2006/relationships/notesMaster" Target="/ppt/notesMasters/notesMaster1.xml" Id="R35650293a2ad408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5cef50e7bc04c87" /><Relationship Type="http://schemas.openxmlformats.org/officeDocument/2006/relationships/notesMaster" Target="/ppt/notesMasters/notesMaster1.xml" Id="R38df5c1a4e364d7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c4dd44da95348da" /><Relationship Type="http://schemas.openxmlformats.org/officeDocument/2006/relationships/notesMaster" Target="/ppt/notesMasters/notesMaster1.xml" Id="R27d675b7b697443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7eb81856cb340c7" /><Relationship Type="http://schemas.openxmlformats.org/officeDocument/2006/relationships/notesMaster" Target="/ppt/notesMasters/notesMaster1.xml" Id="R75ace053fdca4a0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30215d11e9f4c6c" /><Relationship Type="http://schemas.openxmlformats.org/officeDocument/2006/relationships/notesMaster" Target="/ppt/notesMasters/notesMaster1.xml" Id="R6f2cf3209d0e4c8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3ddb19a27f4bc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3fd30f0fcec4d93" /><Relationship Type="http://schemas.openxmlformats.org/officeDocument/2006/relationships/slideLayout" Target="/ppt/slideLayouts/slideLayout1.xml" Id="R36315e0795c346a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6315e0795c346a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240ee9819246d2" /><Relationship Type="http://schemas.openxmlformats.org/officeDocument/2006/relationships/image" Target="/ppt/media/image.png" Id="Rda24ecdde3dd42fa" /><Relationship Type="http://schemas.openxmlformats.org/officeDocument/2006/relationships/notesSlide" Target="/ppt/notesSlides/notesSlide1.xml" Id="Rf42a1c6cfbfc4e9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ec50ed0a0c464d" /><Relationship Type="http://schemas.openxmlformats.org/officeDocument/2006/relationships/image" Target="/ppt/media/image2.png" Id="R2a7f6808f3264cc5" /><Relationship Type="http://schemas.openxmlformats.org/officeDocument/2006/relationships/notesSlide" Target="/ppt/notesSlides/notesSlide2.xml" Id="Rac2ee6502ed94ef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b5d71f9e074b15" /><Relationship Type="http://schemas.openxmlformats.org/officeDocument/2006/relationships/image" Target="/ppt/media/image3.png" Id="R5a40594325804d72" /><Relationship Type="http://schemas.openxmlformats.org/officeDocument/2006/relationships/notesSlide" Target="/ppt/notesSlides/notesSlide3.xml" Id="R508f54bf5b88460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75fc38adb04925" /><Relationship Type="http://schemas.openxmlformats.org/officeDocument/2006/relationships/notesSlide" Target="/ppt/notesSlides/notesSlide4.xml" Id="R68ab9fd8ee1445f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30cde93958409d" /><Relationship Type="http://schemas.openxmlformats.org/officeDocument/2006/relationships/notesSlide" Target="/ppt/notesSlides/notesSlide5.xml" Id="R249525fd86c64d4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c9d9ced95445cf" /><Relationship Type="http://schemas.openxmlformats.org/officeDocument/2006/relationships/image" Target="/ppt/media/image4.png" Id="Rda04ad790fa34d1b" /><Relationship Type="http://schemas.openxmlformats.org/officeDocument/2006/relationships/notesSlide" Target="/ppt/notesSlides/notesSlide6.xml" Id="R894169151be846d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78c3e5a3664b83" /><Relationship Type="http://schemas.openxmlformats.org/officeDocument/2006/relationships/image" Target="/ppt/media/image5.png" Id="Ra38e862988a140f3" /><Relationship Type="http://schemas.openxmlformats.org/officeDocument/2006/relationships/notesSlide" Target="/ppt/notesSlides/notesSlide7.xml" Id="R3ce897a049b941f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fe9a1380034abc" /><Relationship Type="http://schemas.openxmlformats.org/officeDocument/2006/relationships/image" Target="/ppt/media/image6.png" Id="Ref157c09d46b4643" /><Relationship Type="http://schemas.openxmlformats.org/officeDocument/2006/relationships/notesSlide" Target="/ppt/notesSlides/notesSlide8.xml" Id="R95d0d3640dd842b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24ecdde3dd42fa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7C871B-D3E6-40BE-9021-4E4D6F1B6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观砚文化提案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810AEF-7FA9-4C0D-8691-16BAC5AA5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4800" b="1">
                <a:solidFill>
                  <a:srgbClr val="312F42"/>
                </a:solidFill>
                <a:latin typeface="SimSun"/>
                <a:ea typeface="SimSun"/>
                <a:cs typeface="SimSun"/>
              </a:rPr>
              <a:t>观砚文化提案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3D2DC3-7BB0-4801-89AC-9084C8062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在时间里看见细节</a:t>
            </a:r>
          </a:p>
          <a:p xmlns:a="http://schemas.openxmlformats.org/drawingml/2006/main">
            <a:pPr>
              <a:buNone/>
              <a:defRPr sz="195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文化与展览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3761BC-53D3-4BD9-84C4-AD5F1414B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A9167B-5AF8-4A1E-AD10-190E7F892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8283377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155809-015A-4A63-8F65-DBABE1A02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6000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4C8829-2667-4B7C-89E1-AFDE08CC9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3750" b="1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247C93-BF47-4A42-83DC-85E3239C3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14CEA3-7436-4BF5-B8BA-1D65A6E1C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F67B11-48D4-440F-84AC-FB5BAAB0B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B0FA0A-9EFF-4B73-9DF3-4CA39ADCA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6BA979-93EF-443D-A0A1-5B7A7B4D9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0E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F17CAA-3314-4FEB-A487-1F7BAB981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>观砚文化提案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C5520A-7C13-4943-8C1F-1FB8C9190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03978B-0FF7-499A-B8AD-2C31D4A0F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71EE8E-E8E9-482E-8E3B-7FBB918FF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12F42"/>
                </a:solidFill>
                <a:latin typeface="SimSun"/>
                <a:ea typeface="SimSun"/>
                <a:cs typeface="SimSun"/>
              </a:rPr>
              <a:t>从一件器物，读一段时间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E5BA7C-8C6A-4024-953B-1C162C5C4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>形、质与观看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7f6808f3264cc5"/>
          <a:stretch xmlns:a="http://schemas.openxmlformats.org/drawingml/2006/main"/>
        </p:blipFill>
        <p:spPr>
          <a:xfrm xmlns:a="http://schemas.openxmlformats.org/drawingml/2006/main">
            <a:off x="1438275" y="2552700"/>
            <a:ext cx="5286375" cy="352425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3F2C3F-4599-4836-A29B-5BCBCAFFB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2724150"/>
            <a:ext cx="34575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2250" b="1">
                <a:solidFill>
                  <a:srgbClr val="312F42"/>
                </a:solidFill>
                <a:latin typeface="SimSun"/>
                <a:ea typeface="SimSun"/>
                <a:cs typeface="SimSun"/>
              </a:rPr>
              <a:t>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2D0594-EAE2-4D49-A0EA-58B4B265E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3314700"/>
            <a:ext cx="345757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轮廓与比例，建立第一印象。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035387-F48C-4280-965F-A5D5AB07A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4438650"/>
            <a:ext cx="34575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2250" b="1">
                <a:solidFill>
                  <a:srgbClr val="312F42"/>
                </a:solidFill>
                <a:latin typeface="SimSun"/>
                <a:ea typeface="SimSun"/>
                <a:cs typeface="SimSun"/>
              </a:rPr>
              <a:t>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B0AB90-2AF5-43BF-8B19-7B7CDC95A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5029200"/>
            <a:ext cx="345757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纹理与表面，让目光停留。</a:t>
            </a:r>
          </a:p>
        </p:txBody>
      </p:sp>
    </p:spTree>
    <p:extLst>
      <p:ext uri="{BB962C8B-B14F-4D97-AF65-F5344CB8AC3E}">
        <p14:creationId xmlns:p14="http://schemas.microsoft.com/office/powerpoint/2010/main" val="3370629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229D79-9CC6-4463-8159-35C565001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04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3450" b="1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4271C0-8D87-4221-9C89-26CB967CB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19375"/>
            <a:ext cx="49530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40594325804d72"/>
          <a:srcRect xmlns:a="http://schemas.openxmlformats.org/drawingml/2006/main" l="22107" t="0" r="2210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DF5C07-884A-44BA-ACB6-CEDBF83AE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AC5B5F-7D25-473D-950D-475172337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76DD91-2A24-4246-8BDD-9BD30B2A1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0E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FC7D4A-61AF-4AD9-985B-DD56E4164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>观砚文化提案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75832E-2B29-416E-800E-E38191014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A63EBC-9002-42FB-9983-7967D8832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B83854-0C7E-4FB2-A0D5-E5276FD7B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12F42"/>
                </a:solidFill>
                <a:latin typeface="SimSun"/>
                <a:ea typeface="SimSun"/>
                <a:cs typeface="SimSun"/>
              </a:rPr>
              <a:t>从提问开始，以回望结束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9D3D48-A23E-44C6-B72A-0B1C83D65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>展陈动线设计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CDD651-5EBD-4437-B3EF-8222A9D21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952750"/>
            <a:ext cx="287655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2F4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21483B-1BB4-4001-A7E8-0A0FA0818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181350"/>
            <a:ext cx="2419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F6F0E5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F6F0E5"/>
                </a:solidFill>
                <a:latin typeface="SimSun"/>
                <a:ea typeface="SimSun"/>
                <a:cs typeface="SimSun"/>
              </a:rPr>
              <a:t>入口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1A44F9-31E6-47B0-B5E2-3BCA032A0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857625"/>
            <a:ext cx="24193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F6F0E5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F6F0E5"/>
                </a:solidFill>
                <a:latin typeface="SimSun"/>
                <a:ea typeface="SimSun"/>
                <a:cs typeface="SimSun"/>
              </a:rPr>
              <a:t>这是什么？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3025A2-DA5F-4462-B890-6D208B075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019550"/>
            <a:ext cx="287655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C503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EA9A6F-D0C4-4A3F-8C8B-5505EFC85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248150"/>
            <a:ext cx="2419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F6F0E5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F6F0E5"/>
                </a:solidFill>
                <a:latin typeface="SimSun"/>
                <a:ea typeface="SimSun"/>
                <a:cs typeface="SimSun"/>
              </a:rPr>
              <a:t>观看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66495A-094F-4DD3-828D-B8D24F4CC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924425"/>
            <a:ext cx="24193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F6F0E5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F6F0E5"/>
                </a:solidFill>
                <a:latin typeface="SimSun"/>
                <a:ea typeface="SimSun"/>
                <a:cs typeface="SimSun"/>
              </a:rPr>
              <a:t>它如何被感知？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9E0D55-0443-4FA5-A75F-E1A2347DD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525" y="2952750"/>
            <a:ext cx="287655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2F4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963226-D932-4554-9E2C-C11947E4D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181350"/>
            <a:ext cx="2419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F6F0E5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F6F0E5"/>
                </a:solidFill>
                <a:latin typeface="SimSun"/>
                <a:ea typeface="SimSun"/>
                <a:cs typeface="SimSun"/>
              </a:rPr>
              <a:t>回望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ECB0BF-8133-4335-99B4-E3284121C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857625"/>
            <a:ext cx="24193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F6F0E5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F6F0E5"/>
                </a:solidFill>
                <a:latin typeface="SimSun"/>
                <a:ea typeface="SimSun"/>
                <a:cs typeface="SimSun"/>
              </a:rPr>
              <a:t>记住哪个细节？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DE5252-76B2-4F07-B010-D06F693DB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781425" y="3705225"/>
            <a:ext cx="4191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C503A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0446F9-313F-47EC-863B-FF9CC865E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200525" y="3705225"/>
            <a:ext cx="95" cy="10191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C503A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5A31E26-E82B-4618-B3CD-04D1A8BA4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200525" y="4724400"/>
            <a:ext cx="2571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C503A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D8CFEAD-1E92-4752-8DFA-25378E4C0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334250" y="4724400"/>
            <a:ext cx="3810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C503A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7AE304B-A0B3-4EA0-A9BD-1DE7B1023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15250" y="3705225"/>
            <a:ext cx="95" cy="10191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C503A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97F0B8E-00DE-4CD3-914F-A58174160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15250" y="3705225"/>
            <a:ext cx="2952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9C503A"/>
            </a:solidFill>
          </a:ln>
        </p:spPr>
      </p:sp>
    </p:spTree>
    <p:extLst>
      <p:ext uri="{BB962C8B-B14F-4D97-AF65-F5344CB8AC3E}">
        <p14:creationId xmlns:p14="http://schemas.microsoft.com/office/powerpoint/2010/main" val="13152468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225132-2E87-457E-8ECE-A75A64205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6000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AC9807-1716-48AF-907A-C57B4A0CE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3750" b="1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2F6735-C0AB-4161-B641-FA15373F2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459201-B329-4F96-B91F-378403364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FD21D4-43E5-4741-B1ED-9F1EACF2F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A4F743-6952-45AE-A88C-2D6A84711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066CA5-20A0-4CA4-A9C7-37AE6DB9C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0E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05DB6B-2C86-4240-A20C-DF4EC657E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>观砚文化提案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88EBC3-C90D-4849-8E3B-DC65103AC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FCA06B-9132-4207-BB9A-53420684D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E1C880-FDD8-4788-9C0E-044B62ADE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12F42"/>
                </a:solidFill>
                <a:latin typeface="SimSun"/>
                <a:ea typeface="SimSun"/>
                <a:cs typeface="SimSun"/>
              </a:rPr>
              <a:t>说明紧邻图像，阅读不必寻找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91E4AB-E40B-40CF-A6B4-8F11D503F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>展签排版设计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AB9670-0CE2-4B4A-A891-0099FD53B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38425"/>
            <a:ext cx="5381625" cy="3095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D9C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FF7C9F-3A4A-47A0-9274-5CD2F3ED6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457575"/>
            <a:ext cx="3657600" cy="1504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12F42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CE130F-5039-497C-A48F-F085A3307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676650"/>
            <a:ext cx="2819400" cy="933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C503A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7FEEF3-CE49-47EC-9277-CEF0AA916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714625"/>
            <a:ext cx="4543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75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3375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观砚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1392D8-C05B-4175-8F35-A8FCBAE85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609975"/>
            <a:ext cx="45434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>从轮廓，看到肌理。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7540B2-60AB-45BF-9CF9-32E4B0921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343400"/>
            <a:ext cx="46767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平缓的外缘围合出内凹空间。</a:t>
            </a:r>
          </a:p>
          <a:p xmlns:a="http://schemas.openxmlformats.org/drawingml/2006/main">
            <a:pPr>
              <a:buNone/>
              <a:defRPr sz="195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深浅纹理随光线方向变化，</a:t>
            </a:r>
          </a:p>
          <a:p xmlns:a="http://schemas.openxmlformats.org/drawingml/2006/main">
            <a:pPr>
              <a:buNone/>
              <a:defRPr sz="195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让整体与局部形成不同的观看节奏。</a:t>
            </a:r>
          </a:p>
        </p:txBody>
      </p:sp>
    </p:spTree>
    <p:extLst>
      <p:ext uri="{BB962C8B-B14F-4D97-AF65-F5344CB8AC3E}">
        <p14:creationId xmlns:p14="http://schemas.microsoft.com/office/powerpoint/2010/main" val="12176287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04CB98-B26F-4D09-9673-0E2218353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6000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3A2B1B-1922-4A51-92DF-71DB05EED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3750" b="1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436148-222E-4D21-97DB-5C7E17619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46569D-CCBD-4E3D-BB3A-58F1423D8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FEF6CA-649F-457F-8763-DD5CCBD25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8784C4-24CE-4ECE-A36F-AE7797998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F474D1-FA53-4FB9-A808-70FE3C80B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0E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2FC702-AAE6-4696-A2C4-CB61FAAA2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>观砚文化提案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9B4864-A498-4A2B-90EB-0C47E4372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ACA545-D4A2-4343-85AD-DA6BBB7F5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29038E-5047-4A73-88E9-58949DD15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12F42"/>
                </a:solidFill>
                <a:latin typeface="SimSun"/>
                <a:ea typeface="SimSun"/>
                <a:cs typeface="SimSun"/>
              </a:rPr>
              <a:t>矿物色与线，构成安静的层次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462F67-88BF-4387-9709-280995AFD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>视觉语言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CEE73B-B8A0-4415-AC9A-778B31A0C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1981200" cy="1533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2F4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ED768F-ED64-42C2-94F0-6A9B5FD75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448175"/>
            <a:ext cx="2000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石墨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23A4EC-5635-4566-95D6-4C44661E7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2714625"/>
            <a:ext cx="1981200" cy="1533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C503A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0A8894-273A-46A2-96A4-CC1A59068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4448175"/>
            <a:ext cx="2000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赭石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62D368-9CCD-43AA-A0F3-AE903464E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2714625"/>
            <a:ext cx="1981200" cy="1533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D9C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8C868E-2E9D-49F6-8180-59620AE85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4448175"/>
            <a:ext cx="2000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纸白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32A292-3FEC-4F83-931A-3A9A23357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72450" y="2705100"/>
            <a:ext cx="1733550" cy="361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9C503A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336BFD-A48E-4E9F-86BA-C0B3B6C1B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06000" y="2705100"/>
            <a:ext cx="1524000" cy="904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12F42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12BE47-5E5D-43C2-A4B3-AC7B6D65F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72450" y="3000375"/>
            <a:ext cx="1733550" cy="361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9C503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5957BAD-1A94-4089-AAA1-E10ACBE53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06000" y="3000375"/>
            <a:ext cx="1524000" cy="8191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12F42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D936DAF-D1D6-48FE-BE36-3769B7010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72450" y="3295650"/>
            <a:ext cx="1733550" cy="361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9C503A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48EC641-E3D7-4B19-84D8-4AA7446FB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06000" y="3295650"/>
            <a:ext cx="1524000" cy="7334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12F42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95F0FF9-45CF-4165-9C0B-1FE895447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72450" y="3590925"/>
            <a:ext cx="1733550" cy="361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9C503A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A8247B0-AE9F-4986-8B7C-30BA08E12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06000" y="3590925"/>
            <a:ext cx="1524000" cy="647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12F42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5FA64E7-5EB6-419B-8E97-4EF2D4D9E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72450" y="3886200"/>
            <a:ext cx="1733550" cy="361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9C503A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6CA8506-C134-4A5D-9A35-CD508C7FD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06000" y="3886200"/>
            <a:ext cx="1524000" cy="561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12F42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E98399-CC98-431C-A6D9-B822ABF90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72450" y="4181475"/>
            <a:ext cx="1733550" cy="361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9C503A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E6CDC22-5852-4626-A8F8-BC7A6C291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06000" y="4181475"/>
            <a:ext cx="1524000" cy="476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12F42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51F3759-B4AB-4271-BFD1-C44D1C6EC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8172450" y="4476750"/>
            <a:ext cx="1733550" cy="361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9C503A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3F482BE-BE36-4312-8AB2-1A7F6F59C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06000" y="4476750"/>
            <a:ext cx="1524000" cy="390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312F42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B794E90-C4B0-4DA1-BA69-062612991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5314950"/>
            <a:ext cx="304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>线性山石</a:t>
            </a:r>
          </a:p>
        </p:txBody>
      </p:sp>
    </p:spTree>
    <p:extLst>
      <p:ext uri="{BB962C8B-B14F-4D97-AF65-F5344CB8AC3E}">
        <p14:creationId xmlns:p14="http://schemas.microsoft.com/office/powerpoint/2010/main" val="19408793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5359AC-E9F6-4F55-882C-7B10EB214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04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3450" b="1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8744AA-33C2-4450-8B0D-BD8CECD1B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19375"/>
            <a:ext cx="49530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04ad790fa34d1b"/>
          <a:srcRect xmlns:a="http://schemas.openxmlformats.org/drawingml/2006/main" l="22107" t="0" r="2210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39F0B8-66D0-4876-8B6A-ABE5679E0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1CBA5E-3CB1-4633-822E-8AB44A4D4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FCBB90-A164-4DBE-9669-3B104DBBE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0E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38E34D-8F6D-4EC3-B675-55331933C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>观砚文化提案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3D0EDD-3C3D-4953-956E-3F29058D1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8C2F23-9106-452B-85BC-64563FB5F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06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400624-92C4-40C7-86CF-59782513E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12F42"/>
                </a:solidFill>
                <a:latin typeface="SimSun"/>
                <a:ea typeface="SimSun"/>
                <a:cs typeface="SimSun"/>
              </a:rPr>
              <a:t>离开展厅，主题仍能被带走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909FE8-9CB9-4030-B02D-0255850A8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>展签、折页与邀请卡设计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911F9E-9FEF-48BA-93D1-8E7BD970E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76525"/>
            <a:ext cx="2790825" cy="3038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2F4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5D9120-6833-4EC3-8343-9820BF2D6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981325"/>
            <a:ext cx="201930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0">
                <a:solidFill>
                  <a:srgbClr val="F6F0E5"/>
                </a:solidFill>
                <a:latin typeface="SimSun"/>
                <a:ea typeface="SimSun"/>
                <a:cs typeface="SimSun"/>
              </a:defRPr>
            </a:pPr>
            <a:r>
              <a:rPr sz="4650" b="0">
                <a:solidFill>
                  <a:srgbClr val="F6F0E5"/>
                </a:solidFill>
                <a:latin typeface="SimSun"/>
                <a:ea typeface="SimSun"/>
                <a:cs typeface="SimSun"/>
              </a:rPr>
              <a:t>观</a:t>
            </a:r>
          </a:p>
          <a:p xmlns:a="http://schemas.openxmlformats.org/drawingml/2006/main">
            <a:pPr>
              <a:buNone/>
              <a:defRPr sz="4650" b="0">
                <a:solidFill>
                  <a:srgbClr val="F6F0E5"/>
                </a:solidFill>
                <a:latin typeface="SimSun"/>
                <a:ea typeface="SimSun"/>
                <a:cs typeface="SimSun"/>
              </a:defRPr>
            </a:pPr>
            <a:r>
              <a:rPr sz="4650" b="0">
                <a:solidFill>
                  <a:srgbClr val="F6F0E5"/>
                </a:solidFill>
                <a:latin typeface="SimSun"/>
                <a:ea typeface="SimSun"/>
                <a:cs typeface="SimSun"/>
              </a:rPr>
              <a:t>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18FF6C-9DB4-4EC5-BBD6-7F9B35138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181600"/>
            <a:ext cx="22383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F6F0E5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F6F0E5"/>
                </a:solidFill>
                <a:latin typeface="SimSun"/>
                <a:ea typeface="SimSun"/>
                <a:cs typeface="SimSun"/>
              </a:rPr>
              <a:t>形 / 质 / 时间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C7475A-A27C-4D55-9611-FC03A1045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676525"/>
            <a:ext cx="3924300" cy="192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D9C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CBB69D-80E9-427C-B328-ADFE7451E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2962275"/>
            <a:ext cx="33337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075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3075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在时间里</a:t>
            </a:r>
          </a:p>
          <a:p xmlns:a="http://schemas.openxmlformats.org/drawingml/2006/main">
            <a:pPr>
              <a:buNone/>
              <a:defRPr sz="3075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3075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看见细节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CC1CD6-AF7F-47EF-BF8D-CF33445F2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676525"/>
            <a:ext cx="3200400" cy="3038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C503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688505-91D9-4AFC-9AF3-DF478F1FC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009900"/>
            <a:ext cx="26479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F6F0E5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F6F0E5"/>
                </a:solidFill>
                <a:latin typeface="SimSun"/>
                <a:ea typeface="SimSun"/>
                <a:cs typeface="SimSun"/>
              </a:rPr>
              <a:t>慢一点看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22BD0A-DBE6-415F-8937-09F9414F8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010025"/>
            <a:ext cx="2514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F6F0E5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F6F0E5"/>
                </a:solidFill>
                <a:latin typeface="SimSun"/>
                <a:ea typeface="SimSun"/>
                <a:cs typeface="SimSun"/>
              </a:rPr>
              <a:t>轮廓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9CA634-404E-4B9E-97CF-CD3298B5D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467225"/>
            <a:ext cx="2514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F6F0E5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F6F0E5"/>
                </a:solidFill>
                <a:latin typeface="SimSun"/>
                <a:ea typeface="SimSun"/>
                <a:cs typeface="SimSun"/>
              </a:rPr>
              <a:t>表面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E72C58-7732-4E13-927F-6C0703176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924425"/>
            <a:ext cx="2514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F6F0E5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F6F0E5"/>
                </a:solidFill>
                <a:latin typeface="SimSun"/>
                <a:ea typeface="SimSun"/>
                <a:cs typeface="SimSun"/>
              </a:rPr>
              <a:t>光线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5FA330F-A5E5-4BA4-9D6E-C6626F062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5143500"/>
            <a:ext cx="3895725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名称、层级与线条连续；</a:t>
            </a:r>
          </a:p>
          <a:p xmlns:a="http://schemas.openxmlformats.org/drawingml/2006/main">
            <a:pPr>
              <a:buNone/>
              <a:defRPr sz="1875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媒介不同，阅读密度不同。</a:t>
            </a:r>
          </a:p>
        </p:txBody>
      </p:sp>
    </p:spTree>
    <p:extLst>
      <p:ext uri="{BB962C8B-B14F-4D97-AF65-F5344CB8AC3E}">
        <p14:creationId xmlns:p14="http://schemas.microsoft.com/office/powerpoint/2010/main" val="1569854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19B737-3C63-41BE-BFF9-CDCD05916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6000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247584-B903-4500-BAD5-6C042B35C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3750" b="1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0E9444-AEA4-41AF-9177-D8286AFDE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FE9C60-2D30-4087-BF1A-22B4B8438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883842-A7F1-43C4-AECF-0A9D1BCB6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F05D8D-14F9-4406-955A-C0B58818C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38CA05-B38B-4002-A9B8-FF93A574F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0E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3EFED5-36C7-4A0E-8B62-232E76FB7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C19FF4-C1E8-47AE-8C88-2390114CE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2F29EE-4F1C-4F3F-BC80-61AB24040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8A03FC-C3FE-46CF-9946-0D039962A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375482-94ED-4707-B9BC-A12D916F1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A714CF-6259-4BF8-8056-0A96B867E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95575"/>
            <a:ext cx="2962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48BEBA-4AEC-465A-BBF8-5B47DA2B7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2695575"/>
            <a:ext cx="76771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B13AAD-E7DC-458E-A37F-8E1DD0563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3324225"/>
            <a:ext cx="108394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3D9C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168AC8-88AD-4448-8458-FB905641A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86150"/>
            <a:ext cx="2962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025756-70CE-463B-9418-6260EB606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3486150"/>
            <a:ext cx="76771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F9C530-F658-482D-B7E8-412164E53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4114800"/>
            <a:ext cx="108394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3D9C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0674B2-ED7C-419E-80B7-A64FD029A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76725"/>
            <a:ext cx="2962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26390E-4BBE-4781-98F4-F66163C20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4276725"/>
            <a:ext cx="76771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F86EBE-40B8-4536-AA67-9A0B253EE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4905375"/>
            <a:ext cx="108394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3D9C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86837B-B95A-45BC-9665-056DC1D85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67300"/>
            <a:ext cx="2962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2175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3BB99E-4069-451B-8EA2-D4761FCCB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5067300"/>
            <a:ext cx="76771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BF1C88F-B5B6-442F-BC4A-E513486FE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5695950"/>
            <a:ext cx="108394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3D9CA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8CE0AA5-A3AC-45AA-ADE3-32AB570D7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0E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325A099-A9CB-41E1-A676-DC6CC0D35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>观砚文化提案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2BAC8BC-D966-4576-9C94-3E5E7A7F5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3150" b="1">
                <a:solidFill>
                  <a:srgbClr val="312F42"/>
                </a:solidFill>
                <a:latin typeface="SimSun"/>
                <a:ea typeface="SimSun"/>
                <a:cs typeface="SimSun"/>
              </a:rPr>
              <a:t>器物与观看的距离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4CA1A17-0E0F-4C79-9E85-7159F35F6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9D04326-3FCC-4F85-8F04-299BE08D5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07</a:t>
            </a:r>
          </a:p>
        </p:txBody>
      </p:sp>
      <p:pic>
        <p:nvPicPr>
          <p:cNvPr id="6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8e862988a140f3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A58177A-657F-41B4-BFE8-386BFB454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粗粝外缘围住平缓的内面，笔搁与纸品留在器物旁边。石材、木质与纸张的差异由光线呈现，近看时能够读出不同的触感。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CA86084-8AC0-4868-9969-430F195F5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C503A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2C3C0BF-9A38-4E82-98B1-D2F748EE6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1425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18200632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157c09d46b4643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BCD5C6-6250-4E76-BDC0-102F72DDF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BF2F15-E509-4232-963A-5773A528A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4800" b="1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E24D49-A965-44A2-B92A-B06016FAA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FF5260-CDB3-4021-ABAE-4EB367282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B3A0A3-8CDB-4503-9D27-8A210DE55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B8B811-1EEF-4789-9D90-53389C283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0E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A49A32-1AD5-452B-9E25-FFDDD88DF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>观砚文化提案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95784D-3413-41A4-9FDA-9314D3C80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9078CD-60CE-40D6-91F5-6C04F85D6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C71C41-BE3B-4DA5-BD40-27DD4544A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312F42"/>
                </a:solidFill>
                <a:latin typeface="SimSun"/>
                <a:ea typeface="SimSun"/>
                <a:cs typeface="SimSun"/>
              </a:rPr>
              <a:t>在时间里，看见细节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8780A4-C79C-4876-9EAB-C8B9B2D9A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>观砚文化提案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990A29-25A3-491D-980C-97234B0E4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2857500"/>
            <a:ext cx="2952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885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885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C13897-97EE-4844-935F-3A692B971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3448050"/>
            <a:ext cx="2952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8850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8850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>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9CFD86-D76C-4BF8-8D98-5E22F010F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2838450"/>
            <a:ext cx="2952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8850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8850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AA24FF-6B04-457E-A282-765D00098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67325"/>
            <a:ext cx="109537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312F42"/>
                </a:solidFill>
                <a:latin typeface="SimSun"/>
                <a:ea typeface="SimSun"/>
                <a:cs typeface="SimSun"/>
              </a:defRPr>
            </a:pPr>
            <a:r>
              <a:rPr sz="2325" b="0">
                <a:solidFill>
                  <a:srgbClr val="312F42"/>
                </a:solidFill>
                <a:latin typeface="SimSun"/>
                <a:ea typeface="SimSun"/>
                <a:cs typeface="SimSun"/>
              </a:rPr>
              <a:t>让观看有所停留，让说明有所依据。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C0F740-98F5-4F9D-A326-699AA23EE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915025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9C503A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9C503A"/>
                </a:solidFill>
                <a:latin typeface="SimSun"/>
                <a:ea typeface="SimSun"/>
                <a:cs typeface="SimSun"/>
              </a:rPr>
              <a:t>八戒智创设计咨询：17709151771</a:t>
            </a:r>
          </a:p>
        </p:txBody>
      </p:sp>
    </p:spTree>
    <p:extLst>
      <p:ext uri="{BB962C8B-B14F-4D97-AF65-F5344CB8AC3E}">
        <p14:creationId xmlns:p14="http://schemas.microsoft.com/office/powerpoint/2010/main" val="5049060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2026-09-27T06:21:32.7000000Z</dcterms:created>
  <dcterms:modified xsi:type="dcterms:W3CDTF">2026-09-27T06:21:32.7000000Z</dcterms:modified>
</coreProperties>
</file>