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269906549754c9c" /><Relationship Type="http://schemas.openxmlformats.org/officeDocument/2006/relationships/extended-properties" Target="/docProps/app.xml" Id="R7edfedba41a74ee2" /><Relationship Type="http://schemas.openxmlformats.org/officeDocument/2006/relationships/officeDocument" Target="/ppt/presentation.xml" Id="R4f1e6a0b18724e1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b116c690fc54c63"/>
  </p:sldMasterIdLst>
  <p:notesMasterIdLst>
    <p:notesMasterId xmlns:r="http://schemas.openxmlformats.org/officeDocument/2006/relationships" r:id="Rd8ec4d42058a4398"/>
  </p:notesMasterIdLst>
  <p:sldIdLst>
    <p:sldId xmlns:r="http://schemas.openxmlformats.org/officeDocument/2006/relationships" id="256" r:id="R7dface7b6184400f"/>
    <p:sldId xmlns:r="http://schemas.openxmlformats.org/officeDocument/2006/relationships" id="257" r:id="Raf22156633cd4b92"/>
    <p:sldId xmlns:r="http://schemas.openxmlformats.org/officeDocument/2006/relationships" id="258" r:id="Rdfd040d1d5824f4e"/>
    <p:sldId xmlns:r="http://schemas.openxmlformats.org/officeDocument/2006/relationships" id="259" r:id="R45d4e0db95594fb0"/>
    <p:sldId xmlns:r="http://schemas.openxmlformats.org/officeDocument/2006/relationships" id="260" r:id="Rddbd996fd2fd44fd"/>
    <p:sldId xmlns:r="http://schemas.openxmlformats.org/officeDocument/2006/relationships" id="261" r:id="R63af5f80724a4f79"/>
    <p:sldId xmlns:r="http://schemas.openxmlformats.org/officeDocument/2006/relationships" id="262" r:id="Rc864c83151ff4c0b"/>
    <p:sldId xmlns:r="http://schemas.openxmlformats.org/officeDocument/2006/relationships" id="263" r:id="R8939aa4030ef4a33"/>
    <p:sldId xmlns:r="http://schemas.openxmlformats.org/officeDocument/2006/relationships" id="264" r:id="R7033150bd8804742"/>
    <p:sldId xmlns:r="http://schemas.openxmlformats.org/officeDocument/2006/relationships" id="265" r:id="Rff904b84f863429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9461792f0054077" /><Relationship Type="http://schemas.openxmlformats.org/officeDocument/2006/relationships/slideMaster" Target="/ppt/slideMasters/slideMaster1.xml" Id="R9b116c690fc54c63" /><Relationship Type="http://schemas.openxmlformats.org/officeDocument/2006/relationships/notesMaster" Target="/ppt/notesMasters/notesMaster1.xml" Id="Rd8ec4d42058a4398" /><Relationship Type="http://schemas.openxmlformats.org/officeDocument/2006/relationships/presProps" Target="/ppt/presProps.xml" Id="Ra432168b9ca64ef4" /><Relationship Type="http://schemas.openxmlformats.org/officeDocument/2006/relationships/tableStyles" Target="/ppt/tableStyles.xml" Id="R802092218a984b23" /><Relationship Type="http://schemas.openxmlformats.org/officeDocument/2006/relationships/slide" Target="/ppt/slides/slide1.xml" Id="R7dface7b6184400f" /><Relationship Type="http://schemas.openxmlformats.org/officeDocument/2006/relationships/slide" Target="/ppt/slides/slide2.xml" Id="Raf22156633cd4b92" /><Relationship Type="http://schemas.openxmlformats.org/officeDocument/2006/relationships/slide" Target="/ppt/slides/slide3.xml" Id="Rdfd040d1d5824f4e" /><Relationship Type="http://schemas.openxmlformats.org/officeDocument/2006/relationships/slide" Target="/ppt/slides/slide4.xml" Id="R45d4e0db95594fb0" /><Relationship Type="http://schemas.openxmlformats.org/officeDocument/2006/relationships/slide" Target="/ppt/slides/slide5.xml" Id="Rddbd996fd2fd44fd" /><Relationship Type="http://schemas.openxmlformats.org/officeDocument/2006/relationships/slide" Target="/ppt/slides/slide6.xml" Id="R63af5f80724a4f79" /><Relationship Type="http://schemas.openxmlformats.org/officeDocument/2006/relationships/slide" Target="/ppt/slides/slide7.xml" Id="Rc864c83151ff4c0b" /><Relationship Type="http://schemas.openxmlformats.org/officeDocument/2006/relationships/slide" Target="/ppt/slides/slide8.xml" Id="R8939aa4030ef4a33" /><Relationship Type="http://schemas.openxmlformats.org/officeDocument/2006/relationships/slide" Target="/ppt/slides/slide9.xml" Id="R7033150bd8804742" /><Relationship Type="http://schemas.openxmlformats.org/officeDocument/2006/relationships/slide" Target="/ppt/slides/slide10.xml" Id="Rff904b84f863429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540002ddc9d465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efbb7777ceb40a6" /><Relationship Type="http://schemas.openxmlformats.org/officeDocument/2006/relationships/notesMaster" Target="/ppt/notesMasters/notesMaster1.xml" Id="Refe8747cc06740c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37f743e4b724a58" /><Relationship Type="http://schemas.openxmlformats.org/officeDocument/2006/relationships/notesMaster" Target="/ppt/notesMasters/notesMaster1.xml" Id="R1b9d448f24a9434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20a42f0ea374c2f" /><Relationship Type="http://schemas.openxmlformats.org/officeDocument/2006/relationships/notesMaster" Target="/ppt/notesMasters/notesMaster1.xml" Id="R5c17876fb1394cd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66563ad396b44de" /><Relationship Type="http://schemas.openxmlformats.org/officeDocument/2006/relationships/notesMaster" Target="/ppt/notesMasters/notesMaster1.xml" Id="R28f38ed19c8a4ca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c60225931cd4f65" /><Relationship Type="http://schemas.openxmlformats.org/officeDocument/2006/relationships/notesMaster" Target="/ppt/notesMasters/notesMaster1.xml" Id="Rf30c5a3b41324de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66a40203e324bd7" /><Relationship Type="http://schemas.openxmlformats.org/officeDocument/2006/relationships/notesMaster" Target="/ppt/notesMasters/notesMaster1.xml" Id="Rc6efbaa2b7824c7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b5ddc3546b74371" /><Relationship Type="http://schemas.openxmlformats.org/officeDocument/2006/relationships/notesMaster" Target="/ppt/notesMasters/notesMaster1.xml" Id="Rdf5638cc41d9424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0a11389c3e04dde" /><Relationship Type="http://schemas.openxmlformats.org/officeDocument/2006/relationships/notesMaster" Target="/ppt/notesMasters/notesMaster1.xml" Id="R78627e7843da404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26439408ea241f1" /><Relationship Type="http://schemas.openxmlformats.org/officeDocument/2006/relationships/notesMaster" Target="/ppt/notesMasters/notesMaster1.xml" Id="R754b213daa43496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d9df94865534d5d" /><Relationship Type="http://schemas.openxmlformats.org/officeDocument/2006/relationships/notesMaster" Target="/ppt/notesMasters/notesMaster1.xml" Id="R48dd814e02b3471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本页为八戒智创设计展示。图像来源与制作记录保存在本地制作源；不作为真实客户、施工、性能或上线事实的证明。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本页为八戒智创设计展示。图像来源与制作记录保存在本地制作源；不作为真实客户、施工、性能或上线事实的证明。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21d37ed955641b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3308480709c4949" /><Relationship Type="http://schemas.openxmlformats.org/officeDocument/2006/relationships/slideLayout" Target="/ppt/slideLayouts/slideLayout1.xml" Id="Rf895e793b7b7469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895e793b7b7469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821a5bb6fa4e6b" /><Relationship Type="http://schemas.openxmlformats.org/officeDocument/2006/relationships/image" Target="/ppt/media/image.png" Id="R772304db2bf74487" /><Relationship Type="http://schemas.openxmlformats.org/officeDocument/2006/relationships/notesSlide" Target="/ppt/notesSlides/notesSlide1.xml" Id="R04fb29c57b1b493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a6d851c35b4cc6" /><Relationship Type="http://schemas.openxmlformats.org/officeDocument/2006/relationships/notesSlide" Target="/ppt/notesSlides/notesSlide2.xml" Id="Rf9041a4c775848c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75df04aa0d4b50" /><Relationship Type="http://schemas.openxmlformats.org/officeDocument/2006/relationships/notesSlide" Target="/ppt/notesSlides/notesSlide3.xml" Id="Rac68479fd6e64e2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48918ac9d3409f" /><Relationship Type="http://schemas.openxmlformats.org/officeDocument/2006/relationships/image" Target="/ppt/media/image2.png" Id="R34e223a91ecc402b" /><Relationship Type="http://schemas.openxmlformats.org/officeDocument/2006/relationships/notesSlide" Target="/ppt/notesSlides/notesSlide4.xml" Id="R2ccb85e1b9ba48d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f746d00a094fc2" /><Relationship Type="http://schemas.openxmlformats.org/officeDocument/2006/relationships/notesSlide" Target="/ppt/notesSlides/notesSlide5.xml" Id="R3c7e7b1aa6e54a3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03725e6e544c84" /><Relationship Type="http://schemas.openxmlformats.org/officeDocument/2006/relationships/notesSlide" Target="/ppt/notesSlides/notesSlide6.xml" Id="Rd99cb0b11d604fc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cadbb76b6147aa" /><Relationship Type="http://schemas.openxmlformats.org/officeDocument/2006/relationships/notesSlide" Target="/ppt/notesSlides/notesSlide7.xml" Id="Rbcd8b784d583469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2c9dffaa534b02" /><Relationship Type="http://schemas.openxmlformats.org/officeDocument/2006/relationships/image" Target="/ppt/media/image3.png" Id="R24d1a524242d4c31" /><Relationship Type="http://schemas.openxmlformats.org/officeDocument/2006/relationships/notesSlide" Target="/ppt/notesSlides/notesSlide8.xml" Id="Rb9f4d1bd6cbc4d5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f33117ead64fca" /><Relationship Type="http://schemas.openxmlformats.org/officeDocument/2006/relationships/image" Target="/ppt/media/image4.png" Id="R270b64df57564246" /><Relationship Type="http://schemas.openxmlformats.org/officeDocument/2006/relationships/notesSlide" Target="/ppt/notesSlides/notesSlide9.xml" Id="R52e773c820e741b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49802558bc4cd7" /><Relationship Type="http://schemas.openxmlformats.org/officeDocument/2006/relationships/image" Target="/ppt/media/image5.png" Id="R972206c6d97e4a4e" /><Relationship Type="http://schemas.openxmlformats.org/officeDocument/2006/relationships/notesSlide" Target="/ppt/notesSlides/notesSlide10.xml" Id="R310786820131439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2C8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2304db2bf74487"/>
          <a:srcRect xmlns:a="http://schemas.openxmlformats.org/drawingml/2006/main" l="20029" t="0" r="2002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619750" y="0"/>
            <a:ext cx="65722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6FB129-0923-40C3-A134-ECE7443AE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95312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C83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41BE54-C1B0-4589-ABDC-A74681D98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66750"/>
            <a:ext cx="476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FFF3FB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1">
                <a:solidFill>
                  <a:srgbClr val="FFF3FB"/>
                </a:solidFill>
                <a:latin typeface="Noto Sans SC"/>
                <a:ea typeface="Noto Sans SC"/>
                <a:cs typeface="Noto Sans SC"/>
              </a:rPr>
              <a:t>骑行活动方案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A02D69-3A13-4C3E-BEEC-98BE746D3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190750"/>
            <a:ext cx="47625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825" b="1">
                <a:solidFill>
                  <a:srgbClr val="FFF3FB"/>
                </a:solidFill>
                <a:latin typeface="Noto Sans SC"/>
                <a:ea typeface="Noto Sans SC"/>
                <a:cs typeface="Noto Sans SC"/>
              </a:defRPr>
            </a:pPr>
            <a:r>
              <a:rPr sz="3825" b="1">
                <a:solidFill>
                  <a:srgbClr val="FFF3FB"/>
                </a:solidFill>
                <a:latin typeface="Noto Sans SC"/>
                <a:ea typeface="Noto Sans SC"/>
                <a:cs typeface="Noto Sans SC"/>
              </a:rPr>
              <a:t>沿着城市，</a:t>
            </a:r>
          </a:p>
          <a:p xmlns:a="http://schemas.openxmlformats.org/drawingml/2006/main">
            <a:pPr>
              <a:buNone/>
              <a:defRPr sz="3825" b="1">
                <a:solidFill>
                  <a:srgbClr val="FFF3FB"/>
                </a:solidFill>
                <a:latin typeface="Noto Sans SC"/>
                <a:ea typeface="Noto Sans SC"/>
                <a:cs typeface="Noto Sans SC"/>
              </a:defRPr>
            </a:pPr>
            <a:r>
              <a:rPr sz="3825" b="1">
                <a:solidFill>
                  <a:srgbClr val="FFF3FB"/>
                </a:solidFill>
                <a:latin typeface="Noto Sans SC"/>
                <a:ea typeface="Noto Sans SC"/>
                <a:cs typeface="Noto Sans SC"/>
              </a:rPr>
              <a:t>骑向清晨。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8309FF-DD79-4DB8-ABAE-4834D3653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53125"/>
            <a:ext cx="428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FFF3FB"/>
                </a:solidFill>
                <a:latin typeface="Noto Sans SC"/>
                <a:ea typeface="Noto Sans SC"/>
                <a:cs typeface="Noto Sans SC"/>
              </a:defRPr>
            </a:pPr>
            <a:r>
              <a:rPr sz="1125" b="0">
                <a:solidFill>
                  <a:srgbClr val="FFF3FB"/>
                </a:solidFill>
                <a:latin typeface="Noto Sans SC"/>
                <a:ea typeface="Noto Sans SC"/>
                <a:cs typeface="Noto Sans SC"/>
              </a:rPr>
              <a:t>八戒智创 · 案例设计</a:t>
            </a:r>
          </a:p>
        </p:txBody>
      </p:sp>
    </p:spTree>
    <p:extLst>
      <p:ext uri="{BB962C8B-B14F-4D97-AF65-F5344CB8AC3E}">
        <p14:creationId xmlns:p14="http://schemas.microsoft.com/office/powerpoint/2010/main" val="208726365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3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81169A-F3FA-4B78-9197-78A0E8E2C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762125"/>
            <a:ext cx="2000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0" b="1">
                <a:solidFill>
                  <a:srgbClr val="EF2D98"/>
                </a:solidFill>
                <a:latin typeface="Noto Sans SC"/>
                <a:ea typeface="Noto Sans SC"/>
                <a:cs typeface="Noto Sans SC"/>
              </a:defRPr>
            </a:pPr>
            <a:r>
              <a:rPr sz="9750" b="1">
                <a:solidFill>
                  <a:srgbClr val="EF2D98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AA24CC-D5C8-4043-8A88-F68F8F0F0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1790700"/>
            <a:ext cx="714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102C83"/>
                </a:solidFill>
                <a:latin typeface="Noto Sans SC"/>
                <a:ea typeface="Noto Sans SC"/>
                <a:cs typeface="Noto Sans SC"/>
              </a:defRPr>
            </a:pPr>
            <a:r>
              <a:rPr sz="2550" b="1">
                <a:solidFill>
                  <a:srgbClr val="102C83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7F96B6-9A64-4298-9AAA-DF9723ECA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781300"/>
            <a:ext cx="7048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02C83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0">
                <a:solidFill>
                  <a:srgbClr val="102C83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729460-3D53-402E-BC23-998663757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933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02C83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102C83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E834EE-133B-46CD-9BDA-E06A8FED7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055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102C83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102C83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27167E-2953-4809-A13E-217A27AAA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102C83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102C83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66923B-7F26-41F9-940F-36CAE3906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3FB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A3E3B9-7F5F-4487-9847-18ADCAF19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rPr>
              <a:t>骑行活动方案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268BFB-FE06-40C7-8EF2-CA10BB65A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98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9B9F59-2512-4854-B3EB-64C065714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CA3E6A-ED45-4C3D-89D2-A52E8FA56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14400"/>
            <a:ext cx="10953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沿着城市，骑向清晨。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BD8B32-EA17-4249-83F3-F26AD4F1A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2880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rPr>
              <a:t>把参与信息与视觉节奏一起理清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2219D6-B7DE-40F8-B6EE-E5953BDB6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52850"/>
            <a:ext cx="1809750" cy="1809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318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89A544-1596-40AA-8B84-482A08E07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914775"/>
            <a:ext cx="1485900" cy="1485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3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6ABA7E-6683-470D-B9DA-698E96C51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3752850"/>
            <a:ext cx="1809750" cy="1809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318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8C0888-97CE-474B-8BDA-91FAD09B6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0475" y="3914775"/>
            <a:ext cx="1485900" cy="1485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3F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223F06-0325-4354-AC65-F17E04198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476375" y="4657725"/>
            <a:ext cx="120967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6675">
            <a:solidFill>
              <a:srgbClr val="AD246C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B4BCAC-C1FF-467D-BBB4-59C4AB310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28850" y="3209925"/>
            <a:ext cx="457200" cy="14478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6675">
            <a:solidFill>
              <a:srgbClr val="AD246C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6B37DC-A151-4D26-89D1-002FD6083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76375" y="3209925"/>
            <a:ext cx="752475" cy="14478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6675">
            <a:solidFill>
              <a:srgbClr val="AD246C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3572029-967A-4571-8AA8-41D3F51B1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28850" y="3209925"/>
            <a:ext cx="184785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6675">
            <a:solidFill>
              <a:srgbClr val="AD246C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D59B4C5-DAD4-487B-B3E4-741B98227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686050" y="3209925"/>
            <a:ext cx="1390650" cy="14478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6675">
            <a:solidFill>
              <a:srgbClr val="AD246C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82B9CBC-D9BD-4922-9647-613E9188E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076700" y="3209925"/>
            <a:ext cx="466725" cy="14478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6675">
            <a:solidFill>
              <a:srgbClr val="AD246C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E7D11F3-714E-4EF0-98FF-0D93DBD13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029075" y="2828925"/>
            <a:ext cx="152400" cy="381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6675">
            <a:solidFill>
              <a:srgbClr val="163180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F8D221F-C9B1-47D7-ACAB-B88FED83C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181475" y="2828925"/>
            <a:ext cx="3905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6675">
            <a:solidFill>
              <a:srgbClr val="163180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4F7626D-F565-4C12-B259-2C5E7A869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095500" y="2895600"/>
            <a:ext cx="133350" cy="3143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6675">
            <a:solidFill>
              <a:srgbClr val="163180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818F4F5-D521-459A-8F5D-96311E880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809750" y="2895600"/>
            <a:ext cx="53340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6675">
            <a:solidFill>
              <a:srgbClr val="163180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8982C68-003D-4305-94AD-D25AE9E5B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190875"/>
            <a:ext cx="498157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925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一次活动，</a:t>
            </a:r>
          </a:p>
          <a:p xmlns:a="http://schemas.openxmlformats.org/drawingml/2006/main">
            <a:pPr>
              <a:buNone/>
              <a:defRPr sz="2925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从清楚的参与信息开始。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843D3F2-9681-43B2-A756-C54B6B19A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5257800"/>
            <a:ext cx="49149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rPr>
              <a:t>活动方案示例 · 不提供虚构路线或日程</a:t>
            </a:r>
          </a:p>
        </p:txBody>
      </p:sp>
    </p:spTree>
    <p:extLst>
      <p:ext uri="{BB962C8B-B14F-4D97-AF65-F5344CB8AC3E}">
        <p14:creationId xmlns:p14="http://schemas.microsoft.com/office/powerpoint/2010/main" val="138340544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3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1CA74D-ABD8-4D96-97EF-D08E83007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EF2D98"/>
                </a:solidFill>
                <a:latin typeface="Noto Sans SC"/>
                <a:ea typeface="Noto Sans SC"/>
                <a:cs typeface="Noto Sans SC"/>
              </a:defRPr>
            </a:pPr>
            <a:r>
              <a:rPr sz="3300" b="1">
                <a:solidFill>
                  <a:srgbClr val="EF2D98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CC7FCE-5E5A-4EA1-BBFA-DCC0221CD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14625"/>
            <a:ext cx="3143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02C83"/>
                </a:solidFill>
                <a:latin typeface="Noto Sans SC"/>
                <a:ea typeface="Noto Sans SC"/>
                <a:cs typeface="Noto Sans SC"/>
              </a:defRPr>
            </a:pPr>
            <a:r>
              <a:rPr sz="2325" b="1">
                <a:solidFill>
                  <a:srgbClr val="102C83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A33280-2090-463A-9F20-008761E75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524250"/>
            <a:ext cx="3048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102C83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102C83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023243-A7E8-46F4-A97D-9FB1EB1F1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1809750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EF2D98"/>
                </a:solidFill>
                <a:latin typeface="Noto Sans SC"/>
                <a:ea typeface="Noto Sans SC"/>
                <a:cs typeface="Noto Sans SC"/>
              </a:defRPr>
            </a:pPr>
            <a:r>
              <a:rPr sz="3300" b="1">
                <a:solidFill>
                  <a:srgbClr val="EF2D98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A9DDC3-E379-4A16-9568-F76B3B718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714625"/>
            <a:ext cx="3143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02C83"/>
                </a:solidFill>
                <a:latin typeface="Noto Sans SC"/>
                <a:ea typeface="Noto Sans SC"/>
                <a:cs typeface="Noto Sans SC"/>
              </a:defRPr>
            </a:pPr>
            <a:r>
              <a:rPr sz="2325" b="1">
                <a:solidFill>
                  <a:srgbClr val="102C83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592827-9C35-472F-8630-00BCE0A26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524250"/>
            <a:ext cx="3048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102C83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102C83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9F7A3D-D316-4860-9E3C-28A34EE12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1809750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EF2D98"/>
                </a:solidFill>
                <a:latin typeface="Noto Sans SC"/>
                <a:ea typeface="Noto Sans SC"/>
                <a:cs typeface="Noto Sans SC"/>
              </a:defRPr>
            </a:pPr>
            <a:r>
              <a:rPr sz="3300" b="1">
                <a:solidFill>
                  <a:srgbClr val="EF2D98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C9350B-CC27-4F10-809E-19809AEA2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2714625"/>
            <a:ext cx="3143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02C83"/>
                </a:solidFill>
                <a:latin typeface="Noto Sans SC"/>
                <a:ea typeface="Noto Sans SC"/>
                <a:cs typeface="Noto Sans SC"/>
              </a:defRPr>
            </a:pPr>
            <a:r>
              <a:rPr sz="2325" b="1">
                <a:solidFill>
                  <a:srgbClr val="102C83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C2B821-5373-446E-8AD1-98AEBF78B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3524250"/>
            <a:ext cx="3048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102C83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102C83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B10CBB-8F34-4E75-A403-14065DEE8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933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02C83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102C83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86121E-1633-4529-9CAB-7135D8F9F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055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102C83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102C83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5D3E4E-A8F8-41E5-A24B-B260AE7FB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102C83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102C83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AB01AD-2525-487D-97D4-903C3F1D2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3F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729540-B390-4156-AC94-4DDE38C75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rPr>
              <a:t>骑行活动方案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310279-DE40-4594-BA94-5541C4C3B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98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C6CDBA-23DD-4CF2-8F21-D1BFE55BE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787D2F-5197-4703-ADC8-D1942E5BA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14400"/>
            <a:ext cx="10953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四个位置，串起一次体验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166457-5F58-4276-8981-BAEA2F2A3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2880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rPr>
              <a:t>关系示意，不对应真实路线、施工尺寸或经营布局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D551C2-A0C6-4E92-A00D-7AE7FAA10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81300"/>
            <a:ext cx="2457450" cy="600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318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28961D-D98B-40E8-818A-DE27B71A3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2867025"/>
            <a:ext cx="2152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FFF3F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FFF3FB"/>
                </a:solidFill>
                <a:latin typeface="Microsoft YaHei"/>
                <a:ea typeface="Microsoft YaHei"/>
                <a:cs typeface="Microsoft YaHei"/>
              </a:rPr>
              <a:t>集合识别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2E639FB-7BF2-48E5-8A6E-BA10AC600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648075"/>
            <a:ext cx="242887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准确地点与时间</a:t>
            </a:r>
          </a:p>
          <a:p xmlns:a="http://schemas.openxmlformats.org/drawingml/2006/main">
            <a:pPr>
              <a:buNone/>
              <a:defRPr sz="165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由组织方确认后公布。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D2FC51B-4927-4FCD-A69E-8639E1B46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114925"/>
            <a:ext cx="24288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825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825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25110FC-8536-4B58-9DF7-DE0130C32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086100" y="3086100"/>
            <a:ext cx="2000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63180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51C2F6A-FE24-4458-8F88-5F2111F06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2781300"/>
            <a:ext cx="2457450" cy="600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D246C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CCDA21A-5529-4CCC-B43C-A1885F568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2867025"/>
            <a:ext cx="2152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FFF3F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FFF3FB"/>
                </a:solidFill>
                <a:latin typeface="Microsoft YaHei"/>
                <a:ea typeface="Microsoft YaHei"/>
                <a:cs typeface="Microsoft YaHei"/>
              </a:rPr>
              <a:t>行前说明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1C36D9B-FCFA-4046-98B9-E3EEFA73E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3648075"/>
            <a:ext cx="242887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核对参与条件、</a:t>
            </a:r>
          </a:p>
          <a:p xmlns:a="http://schemas.openxmlformats.org/drawingml/2006/main">
            <a:pPr>
              <a:buNone/>
              <a:defRPr sz="165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装备及现场要求。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50B50B5-CCA0-47AB-B22A-773B1BD17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5114925"/>
            <a:ext cx="24288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825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825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D9FCB61-D855-449E-B8AE-D28B34B11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848350" y="3086100"/>
            <a:ext cx="2000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63180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C682178-38A7-42D8-9A57-671E7C5C6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2781300"/>
            <a:ext cx="2457450" cy="600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3180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0BAF560-64C3-4AC3-BA60-243F0F05C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2867025"/>
            <a:ext cx="2152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FFF3F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FFF3FB"/>
                </a:solidFill>
                <a:latin typeface="Microsoft YaHei"/>
                <a:ea typeface="Microsoft YaHei"/>
                <a:cs typeface="Microsoft YaHei"/>
              </a:rPr>
              <a:t>途中节点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797F62B-2BE1-4C26-AD47-0F2FABD91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3648075"/>
            <a:ext cx="242887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真实路线、停靠与保障</a:t>
            </a:r>
          </a:p>
          <a:p xmlns:a="http://schemas.openxmlformats.org/drawingml/2006/main">
            <a:pPr>
              <a:buNone/>
              <a:defRPr sz="165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需独立核实。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3BC873E-61A1-45B5-9D8F-6E2BA8B8C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5114925"/>
            <a:ext cx="24288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825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825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7BA0FED9-8795-4B9C-B7B6-C1B299117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610600" y="3086100"/>
            <a:ext cx="2000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63180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B40DEAEF-7B9E-4B86-A805-572E1839F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2781300"/>
            <a:ext cx="2457450" cy="600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D246C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F340D565-6D33-4940-BEA5-EDC16446E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2867025"/>
            <a:ext cx="2152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FFF3F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FFF3FB"/>
                </a:solidFill>
                <a:latin typeface="Microsoft YaHei"/>
                <a:ea typeface="Microsoft YaHei"/>
                <a:cs typeface="Microsoft YaHei"/>
              </a:rPr>
              <a:t>结束集合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97E5424D-1E8C-4315-B4FE-F068051B5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3648075"/>
            <a:ext cx="242887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说明集合与离开方式，</a:t>
            </a:r>
          </a:p>
          <a:p xmlns:a="http://schemas.openxmlformats.org/drawingml/2006/main">
            <a:pPr>
              <a:buNone/>
              <a:defRPr sz="165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不遗漏后续沟通。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62172E3D-CEDE-4F21-9763-543BDB4F6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5114925"/>
            <a:ext cx="24288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825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825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98005687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3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3E736E-CB36-4DB7-BC9B-6F1663FE6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666875"/>
            <a:ext cx="4762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1">
                <a:solidFill>
                  <a:srgbClr val="102C83"/>
                </a:solidFill>
                <a:latin typeface="Noto Sans SC"/>
                <a:ea typeface="Noto Sans SC"/>
                <a:cs typeface="Noto Sans SC"/>
              </a:defRPr>
            </a:pPr>
            <a:r>
              <a:rPr sz="2850" b="1">
                <a:solidFill>
                  <a:srgbClr val="102C83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A0CB80-1A9E-4646-964B-879B5CC26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14625"/>
            <a:ext cx="490537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EF2D98"/>
                </a:solidFill>
                <a:latin typeface="Noto Sans SC"/>
                <a:ea typeface="Noto Sans SC"/>
                <a:cs typeface="Noto Sans SC"/>
              </a:defRPr>
            </a:pPr>
            <a:r>
              <a:rPr sz="3600" b="1">
                <a:solidFill>
                  <a:srgbClr val="EF2D98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e223a91ecc402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748E60-1B34-41EF-9157-647C0E447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933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02C83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102C83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CA4C10-95CC-463C-ABF6-4AA0A02D7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055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102C83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102C83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ABEF60-12CC-4D0A-84F9-89D92EBB8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102C83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102C83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1945AA-0386-4094-9C69-51C7B1720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3FB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BD427F-746E-43FB-8FC1-CA6E60A03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rPr>
              <a:t>骑行活动方案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9FDCFA-75E2-44A3-8A99-E638C1BE5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98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1517B7-066B-4B15-969B-0E6D03119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2AA867-E1E5-4FC1-8218-1704A1156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14400"/>
            <a:ext cx="10953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视觉语言，不只是一张封面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BAD0F5-9926-42D3-B09C-B10DBC287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2880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rPr>
              <a:t>让颜色、形状与阅读方式彼此呼应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0ADB90-D9F9-456B-96E3-DE66B5EFE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67025"/>
            <a:ext cx="1228725" cy="2238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3180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26EAE6-15CB-4FCD-AF21-768592E67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95900"/>
            <a:ext cx="11715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主色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BDD7DA-0061-43CC-A32D-DB6BF99AB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7850" y="2867025"/>
            <a:ext cx="1228725" cy="2238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D246C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F31E10-632E-4047-A456-E64E0ED5A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7850" y="5295900"/>
            <a:ext cx="11715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重点色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310C11-C837-4186-A96D-E86FC4629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6575" y="2867025"/>
            <a:ext cx="1228725" cy="2238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DBEF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525D9E-BDFF-481F-8DAC-19794111E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6575" y="5295900"/>
            <a:ext cx="11715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过渡色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01763AD-15AF-40D7-85A5-29F94C41F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867025"/>
            <a:ext cx="1228725" cy="2238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3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923D032-4286-4D7B-8DA2-D27EB35F0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295900"/>
            <a:ext cx="11715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底色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93810A7-FC88-4F98-AD78-1D26FEC6E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847975"/>
            <a:ext cx="5238750" cy="1933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75" b="1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方向清楚</a:t>
            </a:r>
          </a:p>
          <a:p xmlns:a="http://schemas.openxmlformats.org/drawingml/2006/main">
            <a:pPr>
              <a:buNone/>
              <a:defRPr sz="2775" b="1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信息分层</a:t>
            </a:r>
          </a:p>
          <a:p xmlns:a="http://schemas.openxmlformats.org/drawingml/2006/main">
            <a:pPr>
              <a:buNone/>
              <a:defRPr sz="2775" b="1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节奏轻快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64E1AB0-A33F-4B63-B8D1-683E63C23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5172075"/>
            <a:ext cx="5238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标题建立识别，正文解释内容。</a:t>
            </a:r>
          </a:p>
          <a:p xmlns:a="http://schemas.openxmlformats.org/drawingml/2006/main">
            <a:pPr>
              <a:buNone/>
              <a:defRPr sz="1725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颜色表达方向，实际制作需核对色样。</a:t>
            </a:r>
          </a:p>
        </p:txBody>
      </p:sp>
    </p:spTree>
    <p:extLst>
      <p:ext uri="{BB962C8B-B14F-4D97-AF65-F5344CB8AC3E}">
        <p14:creationId xmlns:p14="http://schemas.microsoft.com/office/powerpoint/2010/main" val="93388281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3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A35BE5-42EE-4558-AF0B-E7E21800F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762125"/>
            <a:ext cx="95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EF2D98"/>
                </a:solidFill>
                <a:latin typeface="Noto Sans SC"/>
                <a:ea typeface="Noto Sans SC"/>
                <a:cs typeface="Noto Sans SC"/>
              </a:defRPr>
            </a:pPr>
            <a:r>
              <a:rPr sz="3225" b="1">
                <a:solidFill>
                  <a:srgbClr val="EF2D98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0EDB69-A296-4BF1-9AB5-1758B055A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1809750"/>
            <a:ext cx="8953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02C83"/>
                </a:solidFill>
                <a:latin typeface="Noto Sans SC"/>
                <a:ea typeface="Noto Sans SC"/>
                <a:cs typeface="Noto Sans SC"/>
              </a:defRPr>
            </a:pPr>
            <a:r>
              <a:rPr sz="2325" b="1">
                <a:solidFill>
                  <a:srgbClr val="102C83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DFC5A4-6770-4B8A-85DD-F2D059F8B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19425"/>
            <a:ext cx="95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EF2D98"/>
                </a:solidFill>
                <a:latin typeface="Noto Sans SC"/>
                <a:ea typeface="Noto Sans SC"/>
                <a:cs typeface="Noto Sans SC"/>
              </a:defRPr>
            </a:pPr>
            <a:r>
              <a:rPr sz="3225" b="1">
                <a:solidFill>
                  <a:srgbClr val="EF2D98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4153C8-8E72-4BB7-94D4-40A2DC014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3067050"/>
            <a:ext cx="8953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02C83"/>
                </a:solidFill>
                <a:latin typeface="Noto Sans SC"/>
                <a:ea typeface="Noto Sans SC"/>
                <a:cs typeface="Noto Sans SC"/>
              </a:defRPr>
            </a:pPr>
            <a:r>
              <a:rPr sz="2325" b="1">
                <a:solidFill>
                  <a:srgbClr val="102C83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EA8B8C-904F-4C36-A636-2E2F99BDD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76725"/>
            <a:ext cx="95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EF2D98"/>
                </a:solidFill>
                <a:latin typeface="Noto Sans SC"/>
                <a:ea typeface="Noto Sans SC"/>
                <a:cs typeface="Noto Sans SC"/>
              </a:defRPr>
            </a:pPr>
            <a:r>
              <a:rPr sz="3225" b="1">
                <a:solidFill>
                  <a:srgbClr val="EF2D98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361F93-7779-4803-8681-E99EB243C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4324350"/>
            <a:ext cx="8953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02C83"/>
                </a:solidFill>
                <a:latin typeface="Noto Sans SC"/>
                <a:ea typeface="Noto Sans SC"/>
                <a:cs typeface="Noto Sans SC"/>
              </a:defRPr>
            </a:pPr>
            <a:r>
              <a:rPr sz="2325" b="1">
                <a:solidFill>
                  <a:srgbClr val="102C83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F5F268-A68C-4740-B603-56B740013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933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02C83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102C83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2C9446-5251-445A-BBE8-73946F06A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055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102C83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102C83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8D04C3-B921-47E8-A741-7FEF17587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102C83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102C83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D33F16-88AB-4983-B166-321FEB9D9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3F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4F73DE-B2BF-4C95-8ECC-6677BB8A4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rPr>
              <a:t>骑行活动方案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1ACE95-9193-4325-B770-1A984A089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98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7FC8A6-F47A-461A-BDD9-7A1798EA9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2992FF-D861-410A-84C3-49F726A0D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14400"/>
            <a:ext cx="10953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让每一个信息点，都看得清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A59CDB-0425-449C-8E1F-1156DBDA0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2880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rPr>
              <a:t>三个设计观察角度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3F7BAA-269A-4647-BEAD-29FF8F6B2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9125" y="2733675"/>
            <a:ext cx="331470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0">
            <a:solidFill>
              <a:srgbClr val="AD246C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866DF6-236D-48DA-95C3-91902F7D3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962275"/>
            <a:ext cx="326707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方向清楚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97FE2ED-1219-4A7B-BA32-864DCB292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829050"/>
            <a:ext cx="3286125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主题大字用于远处识别，方向信息不能被装饰遮住。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02D63A-0E54-4E7A-9C88-B8A08F51B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362450" y="2733675"/>
            <a:ext cx="331470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0">
            <a:solidFill>
              <a:srgbClr val="AD246C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7350216-D954-4EEC-8E09-68631A480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962275"/>
            <a:ext cx="326707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信息分层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7F6C5EB-A40F-4FBC-A95A-D22CBF52F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829050"/>
            <a:ext cx="3286125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时间、地点、条件分别组织，重要变化应有明确入口。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E3D6BD4-19E4-430C-8599-920E35043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105775" y="2733675"/>
            <a:ext cx="331470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0">
            <a:solidFill>
              <a:srgbClr val="AD246C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DE525CE-1510-42FA-9BF8-48AA14B8D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5775" y="2962275"/>
            <a:ext cx="326707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节奏轻快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442B4AE-7157-42DA-894C-49714B31E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5775" y="3829050"/>
            <a:ext cx="3286125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斜线与色块营造前进感，正文仍保持易读和稳定。</a:t>
            </a:r>
          </a:p>
        </p:txBody>
      </p:sp>
    </p:spTree>
    <p:extLst>
      <p:ext uri="{BB962C8B-B14F-4D97-AF65-F5344CB8AC3E}">
        <p14:creationId xmlns:p14="http://schemas.microsoft.com/office/powerpoint/2010/main" val="207336266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02C8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E5276F-772B-4B28-B4AF-8B38BF21E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71450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75" b="0">
                <a:solidFill>
                  <a:srgbClr val="FFF3FB"/>
                </a:solidFill>
                <a:latin typeface="Noto Sans SC"/>
                <a:ea typeface="Noto Sans SC"/>
                <a:cs typeface="Noto Sans SC"/>
              </a:defRPr>
            </a:pPr>
            <a:r>
              <a:rPr sz="2775" b="0">
                <a:solidFill>
                  <a:srgbClr val="FFF3FB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533C1F-94EB-4D42-BD06-6D793B457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09875"/>
            <a:ext cx="10287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975" b="1">
                <a:solidFill>
                  <a:srgbClr val="FFF3FB"/>
                </a:solidFill>
                <a:latin typeface="Noto Sans SC"/>
                <a:ea typeface="Noto Sans SC"/>
                <a:cs typeface="Noto Sans SC"/>
              </a:defRPr>
            </a:pPr>
            <a:r>
              <a:rPr sz="3975" b="1">
                <a:solidFill>
                  <a:srgbClr val="FFF3FB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9CF938-EE8E-4A66-83CC-FFE253388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381500"/>
            <a:ext cx="9715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EF2D98"/>
                </a:solidFill>
                <a:latin typeface="Noto Sans SC"/>
                <a:ea typeface="Noto Sans SC"/>
                <a:cs typeface="Noto Sans SC"/>
              </a:defRPr>
            </a:pPr>
            <a:r>
              <a:rPr sz="1950" b="0">
                <a:solidFill>
                  <a:srgbClr val="EF2D98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CF95A7-1111-481E-919A-E90FE2A68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933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FFF3FB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FFF3FB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41AB37-6D3F-4E36-8865-9A49DE4AF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055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FFF3FB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FFF3FB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01737A-6470-4CDE-BD5B-A730EB698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FFF3FB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FFF3FB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031346-58E1-45E1-A483-6EF3816F9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3FB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0C05E9-BCD5-4C3B-AB06-DA1056783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rPr>
              <a:t>骑行活动方案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C2956D-F699-4112-BB55-6A1389C3B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98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AC57FB-977E-42AF-825C-F58AD0E47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56848C-1AFD-4EEF-9E97-607E93DF4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14400"/>
            <a:ext cx="10953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从看到，到愿意继续了解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6952F0-309F-495B-87BC-50E87361B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2880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rPr>
              <a:t>参与顺序示例，实际安排另行核实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8BEDC3-3B93-4611-860E-2A2A8D78C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7775" y="2924175"/>
            <a:ext cx="838200" cy="838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318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8B2147-85AE-4AED-8D00-B71CA90BA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067050"/>
            <a:ext cx="571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FFF3F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F3FB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9C048A-60D9-4D53-99CA-B8DB4F588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52650" y="3343275"/>
            <a:ext cx="161925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AD246C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EEF8BC-65F6-4AD6-B7ED-23B868C82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095750"/>
            <a:ext cx="22288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阅读条件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ECE108-010E-4AEF-A82A-267D5FB40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0975" y="2924175"/>
            <a:ext cx="838200" cy="838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D246C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BFEBCB6-CF00-4FD1-9625-D3D00C439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24325" y="3067050"/>
            <a:ext cx="571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FFF3F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F3FB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A149EF-80F7-46A0-96AB-15A8B9F3A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895850" y="3343275"/>
            <a:ext cx="161925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AD246C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851822-660B-49DE-9C17-0DEBDDF6E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75" y="4095750"/>
            <a:ext cx="22288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核对准备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5B1B7F6-2B2E-426F-B125-8ED16F2FF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34175" y="2924175"/>
            <a:ext cx="838200" cy="838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3180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83116E4-1774-49E1-9C12-FCD2BFAA2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3067050"/>
            <a:ext cx="571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FFF3F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F3FB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B38ADDC-ECE1-40CA-BCDA-F2BA0AFFF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639050" y="3343275"/>
            <a:ext cx="161925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AD246C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9503B0B-E905-4421-9900-A02C3FE3C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095750"/>
            <a:ext cx="22288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现场确认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A9F7413-CA3A-4B99-9863-F3DCBABA1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7375" y="2924175"/>
            <a:ext cx="838200" cy="838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D246C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F0B4882-2D8E-4D4B-8395-A4F2F9B35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0725" y="3067050"/>
            <a:ext cx="571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FFF3F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F3FB"/>
                </a:solidFill>
                <a:latin typeface="Microsoft YaHei"/>
                <a:ea typeface="Microsoft YaHei"/>
                <a:cs typeface="Microsoft YaHei"/>
              </a:rPr>
              <a:t>4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06B66E9-D9E5-4D69-9CA6-6607FA0EC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4095750"/>
            <a:ext cx="22288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按安排参与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D027EDD-6AA5-48EE-8B80-9B06F6607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0"/>
            <a:ext cx="109251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参与意向不等于报名成功；路线与保障信息确认后，才能形成实际活动安排。</a:t>
            </a:r>
          </a:p>
        </p:txBody>
      </p:sp>
    </p:spTree>
    <p:extLst>
      <p:ext uri="{BB962C8B-B14F-4D97-AF65-F5344CB8AC3E}">
        <p14:creationId xmlns:p14="http://schemas.microsoft.com/office/powerpoint/2010/main" val="112948739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3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8FC2BE-C7D2-4D77-ADF3-BB674922C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666875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02C83"/>
                </a:solidFill>
                <a:latin typeface="Noto Sans SC"/>
                <a:ea typeface="Noto Sans SC"/>
                <a:cs typeface="Noto Sans SC"/>
              </a:defRPr>
            </a:pPr>
            <a:r>
              <a:rPr sz="2250" b="1">
                <a:solidFill>
                  <a:srgbClr val="102C83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AFC2BC-6126-4205-843D-D0792B691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381250"/>
            <a:ext cx="4953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102C83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102C83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670567-DCB4-47FC-84F2-ACD51D3D6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1666875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02C83"/>
                </a:solidFill>
                <a:latin typeface="Noto Sans SC"/>
                <a:ea typeface="Noto Sans SC"/>
                <a:cs typeface="Noto Sans SC"/>
              </a:defRPr>
            </a:pPr>
            <a:r>
              <a:rPr sz="2250" b="1">
                <a:solidFill>
                  <a:srgbClr val="102C83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F429E1-3B5A-41AE-9DD7-6E7FDDDE4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381250"/>
            <a:ext cx="4953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102C83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102C83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76E7D5-532C-479B-B0E9-DC048ECF7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02C83"/>
                </a:solidFill>
                <a:latin typeface="Noto Sans SC"/>
                <a:ea typeface="Noto Sans SC"/>
                <a:cs typeface="Noto Sans SC"/>
              </a:defRPr>
            </a:pPr>
            <a:r>
              <a:rPr sz="2250" b="1">
                <a:solidFill>
                  <a:srgbClr val="102C83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46BC9E-C5B6-4AFA-AEE7-D26575D1B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43375"/>
            <a:ext cx="4953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102C83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102C83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99A232-FA9C-4652-ABDB-4BDD47FDA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42900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02C83"/>
                </a:solidFill>
                <a:latin typeface="Noto Sans SC"/>
                <a:ea typeface="Noto Sans SC"/>
                <a:cs typeface="Noto Sans SC"/>
              </a:defRPr>
            </a:pPr>
            <a:r>
              <a:rPr sz="2250" b="1">
                <a:solidFill>
                  <a:srgbClr val="102C83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50189D-26A3-410B-A764-6F08A112F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143375"/>
            <a:ext cx="4953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102C83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102C83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BCC565-8879-4A2D-BE21-466400A29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933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02C83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102C83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C04AD6-851C-4B50-9DE7-AFD9E6CDD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055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102C83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102C83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F3EC9A-0670-4D6B-B2CE-C35C0C6D2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102C83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102C83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697305-C8ED-46A5-A4AF-09F3AED1C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3FB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363416-90BF-4453-BD71-921BB6E4E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rPr>
              <a:t>骑行活动方案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D4D16F-29B7-4466-A67C-54E09568D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98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5FB765-2A67-40FE-B0DB-DA9BDC3D1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72B97E-A1EE-432B-ADE1-4D9644B55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14400"/>
            <a:ext cx="10953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落到具体载体，才看得出一致性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ECACE3-5616-47C4-9030-92EF5B349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2880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rPr>
              <a:t>标题、图形与阅读层级的延伸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D2124B-8A0B-478A-95F1-01F58CA07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819400"/>
            <a:ext cx="3105150" cy="3019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DBEF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DAE28EA-6515-4D03-9208-49665F103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705100"/>
            <a:ext cx="3105150" cy="3019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3FB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E0E482-05C3-4794-A9F1-7A4C9070A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705100"/>
            <a:ext cx="31051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D246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AA96BEC-1992-49EF-A884-79AEBB090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3000375"/>
            <a:ext cx="26860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一起出发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E13C07F-184F-4EC1-B00C-967856D86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47750" y="4162425"/>
            <a:ext cx="2095500" cy="10953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25">
            <a:solidFill>
              <a:srgbClr val="AD246C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989519E-67CC-4F4F-AC4F-68EAB0347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067050" y="4162425"/>
            <a:ext cx="76200" cy="381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25">
            <a:solidFill>
              <a:srgbClr val="AD246C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D3EF663-FE52-4E96-B324-99A44A6A4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24150" y="4105275"/>
            <a:ext cx="419100" cy="571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25">
            <a:solidFill>
              <a:srgbClr val="AD246C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AFCA785-559B-4160-8899-FAFEBA863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2819400"/>
            <a:ext cx="3105150" cy="3019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DBEF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0E1AAB7-B645-4BBE-98D6-5D9CF464D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2705100"/>
            <a:ext cx="3105150" cy="3019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3180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07BB200-5451-4AAB-A803-FD8F05C4B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2705100"/>
            <a:ext cx="31051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D246C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74EA5EA-5CA6-467F-A201-7C3110231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76775" y="3000375"/>
            <a:ext cx="26860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FFF3F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FFF3FB"/>
                </a:solidFill>
                <a:latin typeface="Microsoft YaHei"/>
                <a:ea typeface="Microsoft YaHei"/>
                <a:cs typeface="Microsoft YaHei"/>
              </a:rPr>
              <a:t>沿途有光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6F73594-7E03-4A58-90D0-83151840A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4900" y="4238625"/>
            <a:ext cx="885825" cy="8858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3FB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DE81D3F-E56C-4F51-AFE2-550A6988A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238625"/>
            <a:ext cx="885825" cy="8858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3FB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EE1ED83-447A-48A9-A4A8-CFEBD9EAD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4324350"/>
            <a:ext cx="714375" cy="7143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3180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1D3DC52-1DB2-4343-8402-3D1EEB80F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324350"/>
            <a:ext cx="714375" cy="7143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3180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B0C9AF5-A385-4CC1-944E-EA4B6B8C4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381625" y="4676775"/>
            <a:ext cx="128587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6675">
            <a:solidFill>
              <a:srgbClr val="AD246C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F5A3168E-D9D5-430A-A7C3-B91483E93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819400"/>
            <a:ext cx="3105150" cy="3019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DBEF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12750431-D362-4356-AF8A-9D1EE7733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075" y="2705100"/>
            <a:ext cx="3105150" cy="3019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3FB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D78CF935-6759-42D3-9BE5-7F21E3628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075" y="2705100"/>
            <a:ext cx="31051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D246C"/>
          </a:solidFill>
          <a:ln xmlns:a="http://schemas.openxmlformats.org/drawingml/2006/main" w="0">
            <a:noFill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064FC6CD-DE44-4AE6-843A-222BE0CEF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3000375"/>
            <a:ext cx="26860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下一段，相遇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14712F80-164A-4C73-BCBF-1DD27AB8B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4238625"/>
            <a:ext cx="885825" cy="8858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3180"/>
          </a:solidFill>
          <a:ln xmlns:a="http://schemas.openxmlformats.org/drawingml/2006/main" w="0">
            <a:noFill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250E3518-C342-4486-8056-F3846A826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91725" y="4238625"/>
            <a:ext cx="885825" cy="8858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3180"/>
          </a:solidFill>
          <a:ln xmlns:a="http://schemas.openxmlformats.org/drawingml/2006/main" w="0">
            <a:noFill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7EDBCD04-2E6E-4A01-8558-7088F47B6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3475" y="4324350"/>
            <a:ext cx="714375" cy="7143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3FB"/>
          </a:solidFill>
          <a:ln xmlns:a="http://schemas.openxmlformats.org/drawingml/2006/main" w="0">
            <a:noFill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F55D616B-D973-4DB0-95D3-ADA600A7B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77450" y="4324350"/>
            <a:ext cx="714375" cy="7143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3FB"/>
          </a:solidFill>
          <a:ln xmlns:a="http://schemas.openxmlformats.org/drawingml/2006/main" w="0">
            <a:noFill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7B425FBF-8A31-489B-9E51-9E5156C12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134475" y="4676775"/>
            <a:ext cx="128587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6675">
            <a:solidFill>
              <a:srgbClr val="AD246C"/>
            </a:solidFill>
          </a:ln>
        </p:spPr>
      </p:sp>
    </p:spTree>
    <p:extLst>
      <p:ext uri="{BB962C8B-B14F-4D97-AF65-F5344CB8AC3E}">
        <p14:creationId xmlns:p14="http://schemas.microsoft.com/office/powerpoint/2010/main" val="202143040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3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DD1F3E-26AC-4152-B9F1-B7C10A6B7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714500"/>
            <a:ext cx="4000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02C83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102C83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6E5D94-830A-47DC-8347-0D8EAE166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0"/>
            <a:ext cx="4286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75" b="1">
                <a:solidFill>
                  <a:srgbClr val="EF2D98"/>
                </a:solidFill>
                <a:latin typeface="Noto Sans SC"/>
                <a:ea typeface="Noto Sans SC"/>
                <a:cs typeface="Noto Sans SC"/>
              </a:defRPr>
            </a:pPr>
            <a:r>
              <a:rPr sz="3675" b="1">
                <a:solidFill>
                  <a:srgbClr val="EF2D98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4174CB-9FF2-438B-AE88-EAA414023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714500"/>
            <a:ext cx="476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02C83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0">
                <a:solidFill>
                  <a:srgbClr val="102C83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89E055-47CE-4202-9BC3-1F5F5367A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590800"/>
            <a:ext cx="476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02C83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0">
                <a:solidFill>
                  <a:srgbClr val="102C83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44BCFC-CE97-424C-9B2D-45E2C8E5A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467100"/>
            <a:ext cx="476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02C83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0">
                <a:solidFill>
                  <a:srgbClr val="102C83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9870A4-5237-46A8-9556-6D05ADFAC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343400"/>
            <a:ext cx="476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02C83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0">
                <a:solidFill>
                  <a:srgbClr val="102C83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94522B-296D-4EE8-BFE1-6292A5E25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933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02C83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102C83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217E55-2E28-45AC-BCAC-8EAA52ED5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055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102C83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102C83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73D51C-251F-4BE8-8885-9FE600B16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102C83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102C83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106538-DD9F-4841-BA31-F0BAC334B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3FB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F057B8-C182-4FB8-9394-6300533E6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A8316C-133F-4711-84E2-1789763B2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98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38C728-C504-4772-8AFA-20E262441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EA0384-2672-4536-AD04-949412160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14400"/>
            <a:ext cx="10953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BC0087-589B-472F-A24C-75C434E41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2880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EF2C6B-1304-4C60-8360-8AABC4B3A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33675"/>
            <a:ext cx="7239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318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FFD0B3-4EAA-41D5-934F-5B01F58E1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857500"/>
            <a:ext cx="5429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FFF3F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FFF3F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C8BBE6-F9F8-4A77-A643-C2F663224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5925" y="2828925"/>
            <a:ext cx="9525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DD131E3-00EA-486E-BB02-5F9DFF0F8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685925" y="3571875"/>
            <a:ext cx="97250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8DBEF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BF77D9-EB35-4171-A068-D5506290C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771900"/>
            <a:ext cx="7239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318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500E49F-71E8-4575-BDC4-F41249BB6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895725"/>
            <a:ext cx="5429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FFF3F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FFF3F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9994FE0-88BF-44C0-A64A-3A00848CA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5925" y="3867150"/>
            <a:ext cx="9525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E2EDA32-FEAE-4D62-AC3A-DFF25DE34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685925" y="4610100"/>
            <a:ext cx="97250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8DBEF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2B38370-16E3-4CAA-B1AB-BAC6C665C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7239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318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427EE99-9AEF-46BD-900F-167DFEA72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4933950"/>
            <a:ext cx="5429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FFF3F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FFF3F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4706297-E650-4500-8800-AA0744B61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5925" y="4905375"/>
            <a:ext cx="9525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AD8B27F-3922-4729-AD2A-239C5D16A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685925" y="5648325"/>
            <a:ext cx="97250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8DBEF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54FD44A-F625-4DA0-ADA8-B67931BC0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3FB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C85ED18-28E4-40D4-86FC-1CC1F1932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6225"/>
            <a:ext cx="1095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rPr>
              <a:t>骑行活动方案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203DE32-DEA7-435A-B550-59CD93724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33450"/>
            <a:ext cx="10953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从识别图形到随行物料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F72483E-7C1F-49CB-919B-1EC13AD06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0325"/>
            <a:ext cx="1047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5175904-1943-49E9-96BB-5F350D73A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410325"/>
            <a:ext cx="5238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pic>
        <p:nvPicPr>
          <p:cNvPr id="7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d1a524242d4c31"/>
          <a:stretch xmlns:a="http://schemas.openxmlformats.org/drawingml/2006/main"/>
        </p:blipFill>
        <p:spPr>
          <a:xfrm xmlns:a="http://schemas.openxmlformats.org/drawingml/2006/main">
            <a:off x="619125" y="1952625"/>
            <a:ext cx="6286500" cy="419100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577B99C-F681-4FF3-83EF-2D7897B64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2505075"/>
            <a:ext cx="4124325" cy="2324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圆形与连接线延续骑行主题，布袋、腕带和阅读卡采用不同的信息密度。主色保持一致，小件也能清楚辨认所属主题。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D03DD19D-2F29-4DFB-A756-2175A6B13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5238750"/>
            <a:ext cx="6191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D246C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E3F3B41E-FADE-4EE7-972D-998A8350C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5476875"/>
            <a:ext cx="41052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rPr>
              <a:t>设计展示</a:t>
            </a:r>
          </a:p>
        </p:txBody>
      </p:sp>
    </p:spTree>
    <p:extLst>
      <p:ext uri="{BB962C8B-B14F-4D97-AF65-F5344CB8AC3E}">
        <p14:creationId xmlns:p14="http://schemas.microsoft.com/office/powerpoint/2010/main" val="15546966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3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1163EB-1B8E-447B-AB0B-46F64353B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666875"/>
            <a:ext cx="1000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02C83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102C83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D9895C-0530-4AB8-9294-14F99E71C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048000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EF2D98"/>
                </a:solidFill>
                <a:latin typeface="Noto Sans SC"/>
                <a:ea typeface="Noto Sans SC"/>
                <a:cs typeface="Noto Sans SC"/>
              </a:defRPr>
            </a:pPr>
            <a:r>
              <a:rPr sz="3225" b="1">
                <a:solidFill>
                  <a:srgbClr val="EF2D98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0E5C69-2F5D-4F3F-A5D5-6358AB420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05250"/>
            <a:ext cx="3143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02C83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1">
                <a:solidFill>
                  <a:srgbClr val="102C83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7B1B58-C2A0-421B-AD74-ADE609B11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048000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EF2D98"/>
                </a:solidFill>
                <a:latin typeface="Noto Sans SC"/>
                <a:ea typeface="Noto Sans SC"/>
                <a:cs typeface="Noto Sans SC"/>
              </a:defRPr>
            </a:pPr>
            <a:r>
              <a:rPr sz="3225" b="1">
                <a:solidFill>
                  <a:srgbClr val="EF2D98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B63F33-5FD6-47C0-98F4-3C2936574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905250"/>
            <a:ext cx="3143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02C83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1">
                <a:solidFill>
                  <a:srgbClr val="102C83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1F34B6-F7D2-41F1-BECF-667F9863B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048000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EF2D98"/>
                </a:solidFill>
                <a:latin typeface="Noto Sans SC"/>
                <a:ea typeface="Noto Sans SC"/>
                <a:cs typeface="Noto Sans SC"/>
              </a:defRPr>
            </a:pPr>
            <a:r>
              <a:rPr sz="3225" b="1">
                <a:solidFill>
                  <a:srgbClr val="EF2D98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60B44E-01A8-4D34-B4DE-CD1CF79A6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905250"/>
            <a:ext cx="3143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02C83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1">
                <a:solidFill>
                  <a:srgbClr val="102C83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FBF9F0-09EA-4A5E-98D1-4EC39DE50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933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02C83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102C83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FB8E22-BE84-4E18-8FF4-0CCB265E7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055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102C83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102C83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41EB49-5A33-426C-A3C6-3B838E59B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102C83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102C83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496694-F5EC-4DEE-9F52-B75138B63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3FB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F5EA11-AA58-45A9-9978-6B39E1868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18AB1E-9543-4451-A1C2-52E2A011D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98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98AD91-2AFD-41DD-9804-8E2033D37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134CED-3691-4D2D-888B-3CA94BE58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14400"/>
            <a:ext cx="10953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78356B-9A46-4B14-B794-08D7CE17A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2880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6AB985-1CCC-4155-A927-76738FE70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752725"/>
            <a:ext cx="295275" cy="295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D246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9B9EBA-9D6C-4977-8247-432390C65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09875"/>
            <a:ext cx="180975" cy="180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3FB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98282A-4500-4132-AC72-2068DD790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2686050"/>
            <a:ext cx="102012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B32F09-86EA-4441-8BFD-468398A00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752850"/>
            <a:ext cx="295275" cy="295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D246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E842182-1DD9-407B-A78C-7622B5CB8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0"/>
            <a:ext cx="180975" cy="180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3FB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7EE0BF2-C46E-4DB2-B99A-7F63A6A86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686175"/>
            <a:ext cx="102012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D1E764F-DE38-42FF-9244-294DC387C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52975"/>
            <a:ext cx="295275" cy="295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D246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5534F28-BF16-4948-BD7B-B0C57EAED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10125"/>
            <a:ext cx="180975" cy="180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3FB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B95F35E-84DD-4543-9BAE-55FDB1436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4686300"/>
            <a:ext cx="102012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5E0DE43-617F-4767-8378-30481FC1C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772150"/>
            <a:ext cx="109347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8ADFD3F-85F7-4065-A108-9258A28DA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3FB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6EFBFBE-A838-413C-B0AB-09279849F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6225"/>
            <a:ext cx="1095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rPr>
              <a:t>骑行活动方案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8DD961D-CAB3-4066-A0D9-01FB8807A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33450"/>
            <a:ext cx="10953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纸面中的行动线索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58B69F4-7EC4-4D21-918A-166CB7E08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0325"/>
            <a:ext cx="1047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57DFEC5-0214-4FBF-A9EC-0D718197B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410325"/>
            <a:ext cx="5238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  <p:pic>
        <p:nvPicPr>
          <p:cNvPr id="6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0b64df57564246"/>
          <a:stretch xmlns:a="http://schemas.openxmlformats.org/drawingml/2006/main"/>
        </p:blipFill>
        <p:spPr>
          <a:xfrm xmlns:a="http://schemas.openxmlformats.org/drawingml/2006/main">
            <a:off x="619125" y="1952625"/>
            <a:ext cx="6286500" cy="4191000"/>
          </a:xfrm>
          <a:prstGeom xmlns:a="http://schemas.openxmlformats.org/drawingml/2006/main" prst="rect">
            <a:avLst/>
          </a:prstGeom>
        </p:spPr>
      </p:pic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F08512E8-D3B2-4BD8-A6BD-42711DB98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2505075"/>
            <a:ext cx="4124325" cy="2324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折页展开连续内容，小卡集中一个主题，细长纸签保留醒目的方向图形。轮形与线条在不同尺寸中形成一致的阅读节奏。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4DA6AEF3-4309-4303-AF99-893627C53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5238750"/>
            <a:ext cx="6191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D246C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F82BF7EF-F82D-4588-8688-2FB97F4A0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5476875"/>
            <a:ext cx="41052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rPr>
              <a:t>设计展示</a:t>
            </a:r>
          </a:p>
        </p:txBody>
      </p:sp>
    </p:spTree>
    <p:extLst>
      <p:ext uri="{BB962C8B-B14F-4D97-AF65-F5344CB8AC3E}">
        <p14:creationId xmlns:p14="http://schemas.microsoft.com/office/powerpoint/2010/main" val="193454771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02C8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2206c6d97e4a4e"/>
          <a:srcRect xmlns:a="http://schemas.openxmlformats.org/drawingml/2006/main" l="20029" t="0" r="2002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3472F5-4D9C-461F-A575-6D962014D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95312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C83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27D7B1-C316-4137-A404-804115032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66750"/>
            <a:ext cx="476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FFF3FB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1">
                <a:solidFill>
                  <a:srgbClr val="FFF3FB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2464B4-03DB-4E5F-BC13-8D832C3BD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190750"/>
            <a:ext cx="47625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FFF3FB"/>
                </a:solidFill>
                <a:latin typeface="Noto Sans SC"/>
                <a:ea typeface="Noto Sans SC"/>
                <a:cs typeface="Noto Sans SC"/>
              </a:defRPr>
            </a:pPr>
            <a:r>
              <a:rPr sz="3225" b="1">
                <a:solidFill>
                  <a:srgbClr val="FFF3FB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25C6B7-29DE-446A-A805-A9DF0F2F2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53125"/>
            <a:ext cx="428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FFF3FB"/>
                </a:solidFill>
                <a:latin typeface="Noto Sans SC"/>
                <a:ea typeface="Noto Sans SC"/>
                <a:cs typeface="Noto Sans SC"/>
              </a:defRPr>
            </a:pPr>
            <a:r>
              <a:rPr sz="1125" b="0">
                <a:solidFill>
                  <a:srgbClr val="FFF3FB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A1EDC2-7CB4-4AAE-965D-2A1CC7518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055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FFF3FB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FFF3FB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61D78F-6591-4188-A573-A82CAC2D6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FFF3FB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FFF3FB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9707C4-C1EF-4EDA-A237-FD95ADB35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3FB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F68295-35FB-4B4B-B926-0049090E1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AD246C"/>
                </a:solidFill>
                <a:latin typeface="Microsoft YaHei"/>
                <a:ea typeface="Microsoft YaHei"/>
                <a:cs typeface="Microsoft YaHei"/>
              </a:rPr>
              <a:t>骑行活动方案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0DA20A-7E2A-4083-83CE-9ED6B193C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98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53898A-D67A-4160-B664-AA127A349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63180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C53CFB-CB48-4F99-BBE4-AB37EF3B7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42975"/>
            <a:ext cx="10953750" cy="4962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3180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D64C52-0A8E-4E9B-8F7C-7272C61F5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1438275"/>
            <a:ext cx="9982200" cy="1866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425" b="1">
                <a:solidFill>
                  <a:srgbClr val="FFF3F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425" b="1">
                <a:solidFill>
                  <a:srgbClr val="FFF3FB"/>
                </a:solidFill>
                <a:latin typeface="Microsoft YaHei"/>
                <a:ea typeface="Microsoft YaHei"/>
                <a:cs typeface="Microsoft YaHei"/>
              </a:rPr>
              <a:t>沿着城市，</a:t>
            </a:r>
          </a:p>
          <a:p xmlns:a="http://schemas.openxmlformats.org/drawingml/2006/main">
            <a:pPr>
              <a:buNone/>
              <a:defRPr sz="4425" b="1">
                <a:solidFill>
                  <a:srgbClr val="FFF3F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425" b="1">
                <a:solidFill>
                  <a:srgbClr val="FFF3FB"/>
                </a:solidFill>
                <a:latin typeface="Microsoft YaHei"/>
                <a:ea typeface="Microsoft YaHei"/>
                <a:cs typeface="Microsoft YaHei"/>
              </a:rPr>
              <a:t>骑向清晨。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305D63-4783-479C-A1A5-E708CAFE8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819525"/>
            <a:ext cx="96393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FFF3F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FFF3FB"/>
                </a:solidFill>
                <a:latin typeface="Microsoft YaHei"/>
                <a:ea typeface="Microsoft YaHei"/>
                <a:cs typeface="Microsoft YaHei"/>
              </a:rPr>
              <a:t>把参与信息与视觉节奏一起理清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1B3555-8816-4D81-9278-5F20E9831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47750" y="4781550"/>
            <a:ext cx="1002030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AD246C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7AEF83-EB79-40F4-9CD0-2B94571B7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5191125"/>
            <a:ext cx="9715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FFF3F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FFF3FB"/>
                </a:solidFill>
                <a:latin typeface="Microsoft YaHei"/>
                <a:ea typeface="Microsoft YaHei"/>
                <a:cs typeface="Microsoft YaHei"/>
              </a:rPr>
              <a:t>八戒智创设计咨询：17709151771</a:t>
            </a:r>
          </a:p>
        </p:txBody>
      </p:sp>
    </p:spTree>
    <p:extLst>
      <p:ext uri="{BB962C8B-B14F-4D97-AF65-F5344CB8AC3E}">
        <p14:creationId xmlns:p14="http://schemas.microsoft.com/office/powerpoint/2010/main" val="119751641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2026-09-27T06:24:40.6140000Z</dcterms:created>
  <dcterms:modified xsi:type="dcterms:W3CDTF">2026-09-27T06:24:40.6140000Z</dcterms:modified>
</coreProperties>
</file>